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97" r:id="rId3"/>
    <p:sldId id="304" r:id="rId4"/>
    <p:sldId id="305" r:id="rId5"/>
    <p:sldId id="306" r:id="rId6"/>
    <p:sldId id="307" r:id="rId7"/>
    <p:sldId id="308" r:id="rId8"/>
    <p:sldId id="310" r:id="rId9"/>
    <p:sldId id="298" r:id="rId10"/>
    <p:sldId id="309" r:id="rId11"/>
    <p:sldId id="311" r:id="rId12"/>
    <p:sldId id="312" r:id="rId13"/>
    <p:sldId id="313" r:id="rId14"/>
    <p:sldId id="326" r:id="rId15"/>
    <p:sldId id="315" r:id="rId16"/>
    <p:sldId id="316" r:id="rId17"/>
    <p:sldId id="317" r:id="rId18"/>
    <p:sldId id="318" r:id="rId19"/>
    <p:sldId id="319" r:id="rId20"/>
    <p:sldId id="320" r:id="rId21"/>
    <p:sldId id="321" r:id="rId22"/>
    <p:sldId id="322" r:id="rId23"/>
    <p:sldId id="299" r:id="rId24"/>
    <p:sldId id="323" r:id="rId25"/>
    <p:sldId id="302" r:id="rId26"/>
    <p:sldId id="324" r:id="rId27"/>
    <p:sldId id="325" r:id="rId28"/>
    <p:sldId id="301" r:id="rId29"/>
    <p:sldId id="295" r:id="rId3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3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27" autoAdjust="0"/>
  </p:normalViewPr>
  <p:slideViewPr>
    <p:cSldViewPr snapToGrid="0">
      <p:cViewPr varScale="1">
        <p:scale>
          <a:sx n="72" d="100"/>
          <a:sy n="72" d="100"/>
        </p:scale>
        <p:origin x="798" y="5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E0BBA-561B-CF4B-9147-1B2ECB4F9FB1}" type="datetimeFigureOut">
              <a:rPr lang="sv-SE" smtClean="0"/>
              <a:t>2024-03-14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CFFEC-ABAE-024D-AE90-AA08E34DD30A}" type="slidenum">
              <a:rPr lang="sv-SE" smtClean="0"/>
              <a:t>‹#›</a:t>
            </a:fld>
            <a:endParaRPr lang="sv-SE"/>
          </a:p>
        </p:txBody>
      </p:sp>
    </p:spTree>
    <p:extLst>
      <p:ext uri="{BB962C8B-B14F-4D97-AF65-F5344CB8AC3E}">
        <p14:creationId xmlns:p14="http://schemas.microsoft.com/office/powerpoint/2010/main" val="380139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IF Metall? Vad har vi med arbetsplatsen att göra och hur kommer det sig att vi har inflytande här?</a:t>
            </a:r>
          </a:p>
          <a:p>
            <a:r>
              <a:rPr lang="sv-SE" dirty="0"/>
              <a:t>Hur kommer det sig att ni kan sitta här på betald arbetstid och få information om facket och era rättigheter?</a:t>
            </a:r>
          </a:p>
          <a:p>
            <a:r>
              <a:rPr lang="sv-SE" dirty="0"/>
              <a:t>Varför behövs facket överhuvudtaget?</a:t>
            </a:r>
          </a:p>
          <a:p>
            <a:endParaRPr lang="sv-SE" dirty="0"/>
          </a:p>
          <a:p>
            <a:r>
              <a:rPr lang="sv-SE" dirty="0"/>
              <a:t>Det kanske ni undrar och det hoppas jag att ni fått svar på när introduktionen är klar.</a:t>
            </a:r>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a:t>
            </a:fld>
            <a:endParaRPr lang="sv-SE"/>
          </a:p>
        </p:txBody>
      </p:sp>
    </p:spTree>
    <p:extLst>
      <p:ext uri="{BB962C8B-B14F-4D97-AF65-F5344CB8AC3E}">
        <p14:creationId xmlns:p14="http://schemas.microsoft.com/office/powerpoint/2010/main" val="4165874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ska vi gå igenom hur det fungerar på</a:t>
            </a:r>
            <a:r>
              <a:rPr lang="sv-SE" baseline="0" dirty="0"/>
              <a:t> dagens arbetsmarknad</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10</a:t>
            </a:fld>
            <a:endParaRPr lang="sv-SE"/>
          </a:p>
        </p:txBody>
      </p:sp>
    </p:spTree>
    <p:extLst>
      <p:ext uri="{BB962C8B-B14F-4D97-AF65-F5344CB8AC3E}">
        <p14:creationId xmlns:p14="http://schemas.microsoft.com/office/powerpoint/2010/main" val="186094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Hur</a:t>
            </a:r>
            <a:r>
              <a:rPr lang="sv-SE" baseline="0" dirty="0"/>
              <a:t> fungerar arbetsmarknaden idag?</a:t>
            </a:r>
          </a:p>
          <a:p>
            <a:r>
              <a:rPr lang="sv-SE" baseline="0" dirty="0"/>
              <a:t>Ni har skrivit ett anställningskontrakt med företaget här. Där framgår det vilken typ av anställning det är, start- och eventuellt slutdatum, ingångslön m.m.</a:t>
            </a:r>
          </a:p>
          <a:p>
            <a:r>
              <a:rPr lang="sv-SE" baseline="0" dirty="0"/>
              <a:t>Men inget där får bryta mot vad ditt fackförbund har kommit överens med arbetsgivarna om. För det är facken som förhandlar kollektivavtal med arbetsgivarens arbetsgivarförbund, som är som en fackförening för arbetsgivare. Allt framgår inte heller i anställningsbeviset, utan det brukar stå om ”övriga villkor enligt kollektivavtal”. Löneökningar, övertidstillägg och massa andra saker förhandlas mellan fack och arbetsgivarförbund och hamnar i kollektivavtalet. </a:t>
            </a:r>
          </a:p>
          <a:p>
            <a:r>
              <a:rPr lang="sv-SE" baseline="0" dirty="0"/>
              <a:t>Inom arbetaryrkena finns 14 fackförbund, vilket man är med i beror på vad man arbetar med (ge exempel).</a:t>
            </a:r>
          </a:p>
          <a:p>
            <a:r>
              <a:rPr lang="sv-SE" baseline="0" dirty="0"/>
              <a:t>Dessa 14 förbund är med i LO, Landsorganisationen. Tillsammans samlar LO förbunden över 1 miljon medlemmar. IF Metall är näst största förbundet i LO, och det tredje största kvinnoförbundet. Många tror att det bara är män i IF metall men det stämmer alltså inte.</a:t>
            </a:r>
          </a:p>
          <a:p>
            <a:r>
              <a:rPr lang="sv-SE" baseline="0" dirty="0"/>
              <a:t>Genom LO kan vi påverka sånt som berör oss på jobbet men som inte regleras i kollektivavtalet.  Bl.a. är det förtroendemannalagen som gör att jag kan vara här idag, semesterlagen som ger rätt till semester , Lagen om anställningsskydd som gör att man inte kan sparka någon hur som helst m.m. Dessa lagar stiftas av riksdagen och det är därför facket driver politiska frågor, för sina medlemmars bästa. Arbetsgivarförbunden är med i Svenskt Näringsliv och de påverkar också politiken för att driva frågor som är bra för arbetsgivare. Allmän visstid som gör att vi har så många visstidsanställda är en följd av att svenskt näringsliv drivit sina intressen politiskt.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11</a:t>
            </a:fld>
            <a:endParaRPr lang="sv-SE"/>
          </a:p>
        </p:txBody>
      </p:sp>
    </p:spTree>
    <p:extLst>
      <p:ext uri="{BB962C8B-B14F-4D97-AF65-F5344CB8AC3E}">
        <p14:creationId xmlns:p14="http://schemas.microsoft.com/office/powerpoint/2010/main" val="3513703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ska vi gå igenom</a:t>
            </a:r>
            <a:r>
              <a:rPr lang="sv-SE" baseline="0" dirty="0"/>
              <a:t> kollektivavtalet – fackets viktigaste verktyg.</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12</a:t>
            </a:fld>
            <a:endParaRPr lang="sv-SE"/>
          </a:p>
        </p:txBody>
      </p:sp>
    </p:spTree>
    <p:extLst>
      <p:ext uri="{BB962C8B-B14F-4D97-AF65-F5344CB8AC3E}">
        <p14:creationId xmlns:p14="http://schemas.microsoft.com/office/powerpoint/2010/main" val="3408826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Olika branscher har olika avtal, om</a:t>
            </a:r>
            <a:r>
              <a:rPr lang="sv-SE" baseline="0" dirty="0"/>
              <a:t> du arbetar med tillverkning av glas så har du inte samma avtal som den som monterar bilar, men ni är med i samma förbund.</a:t>
            </a:r>
          </a:p>
          <a:p>
            <a:r>
              <a:rPr lang="sv-SE" baseline="0" dirty="0"/>
              <a:t>Kollektivavtal gäller bara en viss period och under den perioden är facket och arbetsgivarna överens om vad som ska gälla angående ersättningar, hur arbetstid kan förläggas, försäkringar och mycket mer.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13</a:t>
            </a:fld>
            <a:endParaRPr lang="sv-SE"/>
          </a:p>
        </p:txBody>
      </p:sp>
    </p:spTree>
    <p:extLst>
      <p:ext uri="{BB962C8B-B14F-4D97-AF65-F5344CB8AC3E}">
        <p14:creationId xmlns:p14="http://schemas.microsoft.com/office/powerpoint/2010/main" val="4128547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Är man inte medlem och inte har avtal på arbetsplatsen så har man ingen har ingen garanterad lönenivå, bara </a:t>
            </a:r>
            <a:r>
              <a:rPr lang="sv-SE" baseline="0" dirty="0" err="1"/>
              <a:t>lagnivån</a:t>
            </a:r>
            <a:r>
              <a:rPr lang="sv-SE" baseline="0" dirty="0"/>
              <a:t> när det gäller anställningsskydd, sjuklön, semesterdagar m.m. men ingen som kan hjälpa dem om arbetsgivaren inte följer lagarna.</a:t>
            </a:r>
          </a:p>
          <a:p>
            <a:r>
              <a:rPr lang="sv-SE" baseline="0" dirty="0"/>
              <a:t>En medlem utan kollektivavtal får hjälp att få ut det lagen ger. Den har även fackets försäkringar som inkomstbortfallsförsäkring, fritidsolycksfall, kompletterande </a:t>
            </a:r>
            <a:r>
              <a:rPr lang="sv-SE" baseline="0" dirty="0" err="1"/>
              <a:t>avtalgruppliv</a:t>
            </a:r>
            <a:r>
              <a:rPr lang="sv-SE" baseline="0" dirty="0"/>
              <a:t>. </a:t>
            </a:r>
          </a:p>
          <a:p>
            <a:r>
              <a:rPr lang="sv-SE" baseline="0" dirty="0"/>
              <a:t>Ej medlem på arbetsplats med avtal har kollektivavtalets försäkringar men ingen hjälp att överklaga om de inte får ut ersättningen. Alla andra ersättningar och rättigheter enligt lag och avtal kan facket välja att driva, eller inte.</a:t>
            </a:r>
          </a:p>
          <a:p>
            <a:r>
              <a:rPr lang="sv-SE" baseline="0" dirty="0"/>
              <a:t>Först när man är medlem på arbetsplats med avtal kan man själv hävda avtalet på arbetsplatsen och få hjälp att hävda det, både kollektivavtalets- och fackets försäkringar m.m.</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14</a:t>
            </a:fld>
            <a:endParaRPr lang="sv-SE"/>
          </a:p>
        </p:txBody>
      </p:sp>
    </p:spTree>
    <p:extLst>
      <p:ext uri="{BB962C8B-B14F-4D97-AF65-F5344CB8AC3E}">
        <p14:creationId xmlns:p14="http://schemas.microsoft.com/office/powerpoint/2010/main" val="1977917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igenom</a:t>
            </a:r>
            <a:r>
              <a:rPr lang="sv-SE" baseline="0" dirty="0"/>
              <a:t> vilka OB ersättningar det finns, vad ligger övertidsersättningen på och hur mycket kan arbetsgivaren kräva att ni arbetar över.</a:t>
            </a:r>
          </a:p>
          <a:p>
            <a:r>
              <a:rPr lang="sv-SE" baseline="0" dirty="0"/>
              <a:t>När kan man få ledigt med lön enligt permissionsreglerna. Berätta om de årliga löneökningarna och hur mycket arbetstidsförkortning de får. </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15</a:t>
            </a:fld>
            <a:endParaRPr lang="sv-SE"/>
          </a:p>
        </p:txBody>
      </p:sp>
    </p:spTree>
    <p:extLst>
      <p:ext uri="{BB962C8B-B14F-4D97-AF65-F5344CB8AC3E}">
        <p14:creationId xmlns:p14="http://schemas.microsoft.com/office/powerpoint/2010/main" val="77013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ska ni</a:t>
            </a:r>
            <a:r>
              <a:rPr lang="sv-SE" baseline="0" dirty="0"/>
              <a:t> få en liten överblick om försäkringar.</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16</a:t>
            </a:fld>
            <a:endParaRPr lang="sv-SE"/>
          </a:p>
        </p:txBody>
      </p:sp>
    </p:spTree>
    <p:extLst>
      <p:ext uri="{BB962C8B-B14F-4D97-AF65-F5344CB8AC3E}">
        <p14:creationId xmlns:p14="http://schemas.microsoft.com/office/powerpoint/2010/main" val="2212102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den hör försäkringspyramiden finns</a:t>
            </a:r>
            <a:r>
              <a:rPr lang="sv-SE" baseline="0" dirty="0"/>
              <a:t> de lagstadgade försäkringarna som grund. Försäkringskassan har hand om sjukförsäkring, arbetsskadeförsäkring och föräldrapenningen.</a:t>
            </a:r>
          </a:p>
          <a:p>
            <a:r>
              <a:rPr lang="sv-SE" baseline="0" dirty="0"/>
              <a:t>Ovanför den kommer avtalsförsäkringarna som gäller alla som arbetar på en arbetsplats med kollektivavtal. Vi ska strax gå in på dem lite mer.</a:t>
            </a:r>
          </a:p>
          <a:p>
            <a:r>
              <a:rPr lang="sv-SE" baseline="0" dirty="0"/>
              <a:t>Sedan kommer medlemsförsäkringarna som ingår i medlemskapet i IF Metall.</a:t>
            </a:r>
          </a:p>
          <a:p>
            <a:r>
              <a:rPr lang="sv-SE" baseline="0" dirty="0"/>
              <a:t>Överst ser ni de individuella försäkringar som ni kan teckna till.</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17</a:t>
            </a:fld>
            <a:endParaRPr lang="sv-SE"/>
          </a:p>
        </p:txBody>
      </p:sp>
    </p:spTree>
    <p:extLst>
      <p:ext uri="{BB962C8B-B14F-4D97-AF65-F5344CB8AC3E}">
        <p14:creationId xmlns:p14="http://schemas.microsoft.com/office/powerpoint/2010/main" val="2352565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Då</a:t>
            </a:r>
            <a:r>
              <a:rPr lang="sv-SE" baseline="0" dirty="0"/>
              <a:t> kollar vi på avtalsförsäkringarna. </a:t>
            </a:r>
            <a:endParaRPr lang="sv-SE" dirty="0"/>
          </a:p>
          <a:p>
            <a:r>
              <a:rPr lang="sv-SE" dirty="0"/>
              <a:t>IF</a:t>
            </a:r>
            <a:r>
              <a:rPr lang="sv-SE" baseline="0" dirty="0"/>
              <a:t> Metall har sett till att du är försäkrad på jobbet genom att förhandla in försäkringar i kollektivavtalet.</a:t>
            </a:r>
          </a:p>
          <a:p>
            <a:r>
              <a:rPr lang="sv-SE" baseline="0" dirty="0"/>
              <a:t>De gäller dig bl.a. om du är sjuk mer än 14 dagar eller skadar dig på jobbet. Du kan också få ut ersättning under en period om du är föräldraledig med ett barn född 2014 eller senare.</a:t>
            </a:r>
          </a:p>
          <a:p>
            <a:r>
              <a:rPr lang="sv-SE" baseline="0" dirty="0"/>
              <a:t>I vissa fall kan den som är mellan 40 och 64 år få pengar om den blir uppsagd på grund av arbetsbrist. </a:t>
            </a:r>
          </a:p>
          <a:p>
            <a:r>
              <a:rPr lang="sv-SE" baseline="0" dirty="0"/>
              <a:t>Det finns en livförsäkring och det betalas också in extra pengar till din pension.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18</a:t>
            </a:fld>
            <a:endParaRPr lang="sv-SE"/>
          </a:p>
        </p:txBody>
      </p:sp>
    </p:spTree>
    <p:extLst>
      <p:ext uri="{BB962C8B-B14F-4D97-AF65-F5344CB8AC3E}">
        <p14:creationId xmlns:p14="http://schemas.microsoft.com/office/powerpoint/2010/main" val="3219308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a:t>
            </a:r>
            <a:r>
              <a:rPr lang="sv-SE" baseline="0" dirty="0"/>
              <a:t>t finns också försäkringar kopplade direkt till ditt medlemskap.</a:t>
            </a:r>
          </a:p>
          <a:p>
            <a:r>
              <a:rPr lang="sv-SE" baseline="0" dirty="0"/>
              <a:t>En fritidsolycksfallsförsäkring och inkomstförsäkring har alla medlemmar, du får också rabatt om du väljer Folksams hemförsäkring.</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Kom ihåg att själva höra av er till Folksam när ni råkat ut för olycka eller arbetslöshet för att få ut på försäkringen.</a:t>
            </a:r>
          </a:p>
          <a:p>
            <a:r>
              <a:rPr lang="sv-SE" baseline="0" dirty="0"/>
              <a:t>Sedan kan du välja till en hel del för en låg avgift. Är du intresserad av det så kan du kontakta Folksam.</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19</a:t>
            </a:fld>
            <a:endParaRPr lang="sv-SE"/>
          </a:p>
        </p:txBody>
      </p:sp>
    </p:spTree>
    <p:extLst>
      <p:ext uri="{BB962C8B-B14F-4D97-AF65-F5344CB8AC3E}">
        <p14:creationId xmlns:p14="http://schemas.microsoft.com/office/powerpoint/2010/main" val="1577009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a:t>
            </a:r>
            <a:r>
              <a:rPr lang="sv-SE" baseline="0" dirty="0"/>
              <a:t> ska vi gå igenom:</a:t>
            </a:r>
          </a:p>
          <a:p>
            <a:r>
              <a:rPr lang="sv-SE" sz="1200" dirty="0"/>
              <a:t>Historia</a:t>
            </a:r>
          </a:p>
          <a:p>
            <a:r>
              <a:rPr lang="sv-SE" sz="1200" dirty="0"/>
              <a:t>Dagens arbetsmarknad</a:t>
            </a:r>
          </a:p>
          <a:p>
            <a:r>
              <a:rPr lang="sv-SE" sz="1200" dirty="0"/>
              <a:t>Kollektivavtal</a:t>
            </a:r>
          </a:p>
          <a:p>
            <a:r>
              <a:rPr lang="sv-SE" sz="1200" dirty="0"/>
              <a:t>Försäkringar</a:t>
            </a:r>
          </a:p>
          <a:p>
            <a:r>
              <a:rPr lang="sv-SE" sz="1200" dirty="0"/>
              <a:t>Organisation och hur </a:t>
            </a:r>
            <a:r>
              <a:rPr lang="sv-SE" sz="1200" u="sng" dirty="0"/>
              <a:t>du</a:t>
            </a:r>
            <a:r>
              <a:rPr lang="sv-SE" sz="1200" dirty="0"/>
              <a:t> påverkar IF Metall</a:t>
            </a:r>
          </a:p>
          <a:p>
            <a:r>
              <a:rPr lang="sv-SE" sz="1200" dirty="0"/>
              <a:t>Vad innebär ett medlemskap?</a:t>
            </a:r>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2</a:t>
            </a:fld>
            <a:endParaRPr lang="sv-SE"/>
          </a:p>
        </p:txBody>
      </p:sp>
    </p:spTree>
    <p:extLst>
      <p:ext uri="{BB962C8B-B14F-4D97-AF65-F5344CB8AC3E}">
        <p14:creationId xmlns:p14="http://schemas.microsoft.com/office/powerpoint/2010/main" val="2587636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Nu ska vi gå in på IF Metalls organisation och hur du påverka IF Metall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20</a:t>
            </a:fld>
            <a:endParaRPr lang="sv-SE"/>
          </a:p>
        </p:txBody>
      </p:sp>
    </p:spTree>
    <p:extLst>
      <p:ext uri="{BB962C8B-B14F-4D97-AF65-F5344CB8AC3E}">
        <p14:creationId xmlns:p14="http://schemas.microsoft.com/office/powerpoint/2010/main" val="1419008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mindre arbetsplatser så finns det oftast inte klubb, då</a:t>
            </a:r>
            <a:r>
              <a:rPr lang="sv-SE" baseline="0" dirty="0"/>
              <a:t> kan det finnas ett avdelningsombud att vända sig till.</a:t>
            </a:r>
          </a:p>
          <a:p>
            <a:r>
              <a:rPr lang="sv-SE" baseline="0" dirty="0"/>
              <a:t>Finns det klubb så hanterar de i första hand alla fackliga frågor.</a:t>
            </a:r>
          </a:p>
          <a:p>
            <a:r>
              <a:rPr lang="sv-SE" baseline="0" dirty="0"/>
              <a:t>Alla klubbar och arbetsplatser ingår i en IF Metall avdelning. Det är avdelningen som håller kurser, har ombudsmän som kan hjälpa klubben m.m. </a:t>
            </a:r>
          </a:p>
          <a:p>
            <a:r>
              <a:rPr lang="sv-SE" baseline="0" dirty="0"/>
              <a:t>Vilken verksamhet som bedrivs bestäms av medlemmarna på representantskapet, ditt alla medlemmar är välkomna. </a:t>
            </a:r>
          </a:p>
          <a:p>
            <a:r>
              <a:rPr lang="sv-SE" baseline="0" dirty="0"/>
              <a:t>Centralt i förbundet är kongressen det högst beslutande organet. Förbundet arbetar med central förhandlingsverksamhet, spetsutbildningar m.m.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21</a:t>
            </a:fld>
            <a:endParaRPr lang="sv-SE"/>
          </a:p>
        </p:txBody>
      </p:sp>
    </p:spTree>
    <p:extLst>
      <p:ext uri="{BB962C8B-B14F-4D97-AF65-F5344CB8AC3E}">
        <p14:creationId xmlns:p14="http://schemas.microsoft.com/office/powerpoint/2010/main" val="3225788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a:t>IF Metall är ingen myndighet utan en medlemsstyrd förening där medlemmens behov står i centrum.</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Som medlem finns det många sätt att påverka IF Metall. Alla medlemmar har rätt att skriva en motion till förbundets kongress eller avdelningens representantskap.</a:t>
            </a:r>
            <a:r>
              <a:rPr lang="sv-SE"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Vill man påverka kollektivavtalet så skickar man motionen till avtalsrådet. </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Det viktigaste forumet att påverka i klubbens medlemsmöten. Där beslutas alla förtroendeuppdrag och all verksamhet.</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a:t>Ett annat sätt att påverka och göra skillnad är att bli förtroendevald, vi behöver fler och kan aldrig bli för många!</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22</a:t>
            </a:fld>
            <a:endParaRPr lang="sv-SE"/>
          </a:p>
        </p:txBody>
      </p:sp>
    </p:spTree>
    <p:extLst>
      <p:ext uri="{BB962C8B-B14F-4D97-AF65-F5344CB8AC3E}">
        <p14:creationId xmlns:p14="http://schemas.microsoft.com/office/powerpoint/2010/main" val="4109146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din</a:t>
            </a:r>
            <a:r>
              <a:rPr lang="sv-SE" baseline="0" dirty="0"/>
              <a:t> avdelning har vi x som förtroendevald. </a:t>
            </a:r>
          </a:p>
          <a:p>
            <a:r>
              <a:rPr lang="sv-SE" baseline="0" dirty="0"/>
              <a:t>Ordförande för klubben är xx. Vid frågor om arbetsmiljö vänder du dig till skyddsombudet som är y.</a:t>
            </a:r>
          </a:p>
          <a:p>
            <a:r>
              <a:rPr lang="sv-SE" dirty="0"/>
              <a:t>Nämn</a:t>
            </a:r>
            <a:r>
              <a:rPr lang="sv-SE" baseline="0" dirty="0"/>
              <a:t> om det finns försäkringsinformatör och studieorganisatör eller vem man annars vänder sig till.</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23</a:t>
            </a:fld>
            <a:endParaRPr lang="sv-SE"/>
          </a:p>
        </p:txBody>
      </p:sp>
    </p:spTree>
    <p:extLst>
      <p:ext uri="{BB962C8B-B14F-4D97-AF65-F5344CB8AC3E}">
        <p14:creationId xmlns:p14="http://schemas.microsoft.com/office/powerpoint/2010/main" val="1421206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Så vad innebär</a:t>
            </a:r>
            <a:r>
              <a:rPr lang="sv-SE" baseline="0" dirty="0"/>
              <a:t> ett medlemskap?</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24</a:t>
            </a:fld>
            <a:endParaRPr lang="sv-SE"/>
          </a:p>
        </p:txBody>
      </p:sp>
    </p:spTree>
    <p:extLst>
      <p:ext uri="{BB962C8B-B14F-4D97-AF65-F5344CB8AC3E}">
        <p14:creationId xmlns:p14="http://schemas.microsoft.com/office/powerpoint/2010/main" val="881398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B050"/>
                </a:solidFill>
                <a:latin typeface="Times New Roman"/>
                <a:ea typeface="Calibri"/>
                <a:cs typeface="Times New Roman"/>
              </a:rPr>
              <a:t>Som medlem i IF Metall Borås betalar du 1,5 procent i medlemsavgift. Av avgiften går en del till förbundet, en del till a-kassan och en del till avdelningen. Lägsta medlemsavgift per månad är 230 kronor och högsta medlemsavgift per månad är 633 kronor.</a:t>
            </a:r>
          </a:p>
          <a:p>
            <a:r>
              <a:rPr lang="sv-SE" dirty="0"/>
              <a:t>En stor del av din avgift</a:t>
            </a:r>
            <a:r>
              <a:rPr lang="sv-SE" baseline="0" dirty="0"/>
              <a:t> går till A-kassan, men den största delen går till den lokala verksamheten i IF Metall Borås. Den används för att det ska finnas regionala skyddsombud, ombudsmän, utbildningar för förtroendevalda och medlemmar.</a:t>
            </a:r>
          </a:p>
          <a:p>
            <a:r>
              <a:rPr lang="sv-SE" baseline="0" dirty="0"/>
              <a:t>Helt enkelt för att finnas där för vår medlemmar när det behövs. Sedan går mindre delar till IF Metall centralt för kostnader kring spetsutbildningar, centrala förhandlingar och försäkringar bland annat.</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25</a:t>
            </a:fld>
            <a:endParaRPr lang="sv-SE"/>
          </a:p>
        </p:txBody>
      </p:sp>
    </p:spTree>
    <p:extLst>
      <p:ext uri="{BB962C8B-B14F-4D97-AF65-F5344CB8AC3E}">
        <p14:creationId xmlns:p14="http://schemas.microsoft.com/office/powerpoint/2010/main" val="823171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först när vi har många medlemmar som</a:t>
            </a:r>
            <a:r>
              <a:rPr lang="sv-SE" baseline="0" dirty="0"/>
              <a:t> vi är starka nog att teckna bra avtal. Detta gäller både på arbetsplatsen och i IF Metall som stort.</a:t>
            </a:r>
          </a:p>
          <a:p>
            <a:r>
              <a:rPr lang="sv-SE" baseline="0" dirty="0"/>
              <a:t>När avtalet väl är på plats så är det bara som medlem man kan kräva en ersättning som arbetsgivaren inte betalt ut, att visstidsanställningen inte får brytas i förtid m.m.</a:t>
            </a:r>
          </a:p>
          <a:p>
            <a:r>
              <a:rPr lang="sv-SE" baseline="0" dirty="0"/>
              <a:t>Behövs det så går klubb/avdelning in och förhandlar och hävdar lag och avtal.</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26</a:t>
            </a:fld>
            <a:endParaRPr lang="sv-SE"/>
          </a:p>
        </p:txBody>
      </p:sp>
    </p:spTree>
    <p:extLst>
      <p:ext uri="{BB962C8B-B14F-4D97-AF65-F5344CB8AC3E}">
        <p14:creationId xmlns:p14="http://schemas.microsoft.com/office/powerpoint/2010/main" val="1636323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facket inte</a:t>
            </a:r>
            <a:r>
              <a:rPr lang="sv-SE" baseline="0" dirty="0"/>
              <a:t> fanns’’, </a:t>
            </a:r>
            <a:r>
              <a:rPr lang="sv-SE" baseline="0" dirty="0" err="1"/>
              <a:t>youtube</a:t>
            </a:r>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27</a:t>
            </a:fld>
            <a:endParaRPr lang="sv-SE"/>
          </a:p>
        </p:txBody>
      </p:sp>
    </p:spTree>
    <p:extLst>
      <p:ext uri="{BB962C8B-B14F-4D97-AF65-F5344CB8AC3E}">
        <p14:creationId xmlns:p14="http://schemas.microsoft.com/office/powerpoint/2010/main" val="1055929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Har ni några</a:t>
            </a:r>
            <a:r>
              <a:rPr lang="sv-SE" baseline="0" dirty="0"/>
              <a:t> frågor eller funderingar?</a:t>
            </a:r>
          </a:p>
          <a:p>
            <a:endParaRPr lang="sv-SE" baseline="0" dirty="0"/>
          </a:p>
          <a:p>
            <a:r>
              <a:rPr lang="sv-SE" baseline="0" dirty="0"/>
              <a:t>Jag hoppas att det varit givande, och tveka inte at höra av er om ni undrar något eller behöver hjälp i en facklig fråga.</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28</a:t>
            </a:fld>
            <a:endParaRPr lang="sv-SE"/>
          </a:p>
        </p:txBody>
      </p:sp>
    </p:spTree>
    <p:extLst>
      <p:ext uri="{BB962C8B-B14F-4D97-AF65-F5344CB8AC3E}">
        <p14:creationId xmlns:p14="http://schemas.microsoft.com/office/powerpoint/2010/main" val="247375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börjar med fackets</a:t>
            </a:r>
            <a:r>
              <a:rPr lang="sv-SE" baseline="0" dirty="0"/>
              <a:t> historia.</a:t>
            </a:r>
            <a:endParaRPr lang="sv-SE" dirty="0"/>
          </a:p>
          <a:p>
            <a:r>
              <a:rPr lang="sv-SE" dirty="0"/>
              <a:t>Arbetare vid ASEA, 1915 Upphov: Tekniska</a:t>
            </a:r>
            <a:r>
              <a:rPr lang="sv-SE" baseline="0" dirty="0"/>
              <a:t> museet, fotograf okänd</a:t>
            </a:r>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3</a:t>
            </a:fld>
            <a:endParaRPr lang="sv-SE"/>
          </a:p>
        </p:txBody>
      </p:sp>
    </p:spTree>
    <p:extLst>
      <p:ext uri="{BB962C8B-B14F-4D97-AF65-F5344CB8AC3E}">
        <p14:creationId xmlns:p14="http://schemas.microsoft.com/office/powerpoint/2010/main" val="107698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början</a:t>
            </a:r>
            <a:r>
              <a:rPr lang="sv-SE" baseline="0" dirty="0"/>
              <a:t> av 1800 talet fanns inte mycket industri och de flesta försörjde sig på jordbruk. En del större bönder och affärsmän hade pengar till att starta igång industrier. I vårt område rörde det sig mest om textilindustrier. Samtidigt ökade Sveriges invånare stort och jordbruket kunde inte försörja alla.</a:t>
            </a:r>
          </a:p>
          <a:p>
            <a:r>
              <a:rPr lang="sv-SE" baseline="0" dirty="0"/>
              <a:t>När fabriken var byggd så behövdes någonstans för arbetarna att bo. De flesta arbetarna flyttade in från landsbygden och hade ingen bostad på orten. Arbetsgivaren byggde därför arbetarbostäder. När små orter som tidigare mest bestått av gårdar nu växte så behövdes också en affär där arbetarna kunde handla. I många fall var det fabriksägaren som startade och ägde den.</a:t>
            </a:r>
          </a:p>
          <a:p>
            <a:r>
              <a:rPr lang="sv-SE" baseline="0" dirty="0"/>
              <a:t>När arbetsgivaren ägde de mesta i samhället så kunde han få tillbaka pengarna för lönerna genom hyran för bostad och matinköpen i handelsboden. Arbetarna hade inget att säga till om. </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4</a:t>
            </a:fld>
            <a:endParaRPr lang="sv-SE"/>
          </a:p>
        </p:txBody>
      </p:sp>
    </p:spTree>
    <p:extLst>
      <p:ext uri="{BB962C8B-B14F-4D97-AF65-F5344CB8AC3E}">
        <p14:creationId xmlns:p14="http://schemas.microsoft.com/office/powerpoint/2010/main" val="270764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en</a:t>
            </a:r>
            <a:r>
              <a:rPr lang="sv-SE" baseline="0" dirty="0"/>
              <a:t> del arbetsplatser sattes lönen per dag.</a:t>
            </a:r>
          </a:p>
          <a:p>
            <a:r>
              <a:rPr lang="sv-SE" baseline="0" dirty="0"/>
              <a:t>Behovet av arbetskraft varierade och det fanns därför inte jobb till alla varje dag. Arbetsgivaren kunde då pressa priset på arbetskraft och låta de som jobbade billigast få arbeta och de andra gå hem.</a:t>
            </a:r>
          </a:p>
          <a:p>
            <a:r>
              <a:rPr lang="sv-SE" baseline="0" dirty="0"/>
              <a:t>Gamla och skadade var lågproduktiva och fick jobba ännu billigare om de skulle få jobb. De som inte fick jobb fick skuldsätta sig, mat och hyra skulle ändå betalas. Att få jobba var livsviktigt och de  tvingades sänka lönen för att få jobb.</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5</a:t>
            </a:fld>
            <a:endParaRPr lang="sv-SE"/>
          </a:p>
        </p:txBody>
      </p:sp>
    </p:spTree>
    <p:extLst>
      <p:ext uri="{BB962C8B-B14F-4D97-AF65-F5344CB8AC3E}">
        <p14:creationId xmlns:p14="http://schemas.microsoft.com/office/powerpoint/2010/main" val="383825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a:t>
            </a:r>
            <a:r>
              <a:rPr lang="sv-SE" baseline="0" dirty="0"/>
              <a:t> lönerna bara blev lägre och lägre och skulderna högre och högre så diskuterades det hur man kunde bryta mönstret. De hade hört talas om fackföreningar som växte fram i Danmark och Tyskland. Att arbetarna gick samman och ställde gemensamma krav. Industrin hade växt fram tidigare i dessa länder och därmed också behovet av fackföreningar.  Så arbetarna på industrier i Sverige samlades och kom överens om en lönenivå de alla skulle kräva, och lovade att aldrig arbeta för sämre villkor eller lägre lön än de kommit överens om. För de insåg att om alla håller löftet så måste arbetsgivaren gå med på deras krav, annars står fabriken still. Detta kallas det fackliga löftet. Några äldre och skadade arbetare påtalade att de aldrig skulle få jobb om de inte kunde jobba för lägre lön än de andra. Då lade de alla en slant i en kaffeburk och bestämde att de som inte får jobb ska få del av pengarna från burken, och de som får jobb ska lägga en slant. För det är bättre än att några bryter det fackliga  löftet så det blir lönesänkning. Så bildades den första A-kassan.</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6</a:t>
            </a:fld>
            <a:endParaRPr lang="sv-SE"/>
          </a:p>
        </p:txBody>
      </p:sp>
    </p:spTree>
    <p:extLst>
      <p:ext uri="{BB962C8B-B14F-4D97-AF65-F5344CB8AC3E}">
        <p14:creationId xmlns:p14="http://schemas.microsoft.com/office/powerpoint/2010/main" val="76049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Följande dag så stod de upp mot arbetsgivaren och krävde alla samma lön, de höll löftet.</a:t>
            </a:r>
          </a:p>
          <a:p>
            <a:r>
              <a:rPr lang="sv-SE" dirty="0"/>
              <a:t>För att bryta arbetsgivarens</a:t>
            </a:r>
            <a:r>
              <a:rPr lang="sv-SE" baseline="0" dirty="0"/>
              <a:t> makt när det gäller bostad och matinköp så bildade arbetarna kooperativa förbund, alltså medlemsägda förbund, som byggde bostäder och drev matbutiker. </a:t>
            </a:r>
          </a:p>
          <a:p>
            <a:r>
              <a:rPr lang="sv-SE" baseline="0" dirty="0"/>
              <a:t>Dessa är föregångare till Coop, HSB och Riksbyggen.</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7</a:t>
            </a:fld>
            <a:endParaRPr lang="sv-SE"/>
          </a:p>
        </p:txBody>
      </p:sp>
    </p:spTree>
    <p:extLst>
      <p:ext uri="{BB962C8B-B14F-4D97-AF65-F5344CB8AC3E}">
        <p14:creationId xmlns:p14="http://schemas.microsoft.com/office/powerpoint/2010/main" val="308343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Ytterligare ett exempel</a:t>
            </a:r>
            <a:r>
              <a:rPr lang="sv-SE" baseline="0" dirty="0"/>
              <a:t> på hur man är starka tillsammans. </a:t>
            </a:r>
            <a:endParaRPr lang="sv-SE" dirty="0"/>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8</a:t>
            </a:fld>
            <a:endParaRPr lang="sv-SE"/>
          </a:p>
        </p:txBody>
      </p:sp>
    </p:spTree>
    <p:extLst>
      <p:ext uri="{BB962C8B-B14F-4D97-AF65-F5344CB8AC3E}">
        <p14:creationId xmlns:p14="http://schemas.microsoft.com/office/powerpoint/2010/main" val="217031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rgbClr val="C00000"/>
                </a:solidFill>
                <a:latin typeface="Times New Roman"/>
                <a:ea typeface="Calibri"/>
                <a:cs typeface="Times New Roman"/>
              </a:rPr>
              <a:t>Jern och Metall bildades 1888 och bestod av 336 medlemmar.</a:t>
            </a:r>
          </a:p>
          <a:p>
            <a:r>
              <a:rPr lang="sv-SE" sz="1200" dirty="0">
                <a:solidFill>
                  <a:srgbClr val="C00000"/>
                </a:solidFill>
                <a:latin typeface="Times New Roman"/>
                <a:ea typeface="Calibri"/>
                <a:cs typeface="Times New Roman"/>
              </a:rPr>
              <a:t> I dag heter vi IF Metall och har ca 310 000 medlemmar.</a:t>
            </a:r>
          </a:p>
          <a:p>
            <a:r>
              <a:rPr lang="sv-SE" sz="1200" dirty="0">
                <a:solidFill>
                  <a:srgbClr val="C00000"/>
                </a:solidFill>
                <a:latin typeface="Times New Roman"/>
                <a:ea typeface="Calibri"/>
                <a:cs typeface="Times New Roman"/>
              </a:rPr>
              <a:t>IF Metall har 34 avdelningar, vår heter avd. 34 Borås.</a:t>
            </a:r>
          </a:p>
          <a:p>
            <a:endParaRPr lang="sv-SE" dirty="0"/>
          </a:p>
        </p:txBody>
      </p:sp>
      <p:sp>
        <p:nvSpPr>
          <p:cNvPr id="4" name="Platshållare för bildnummer 3"/>
          <p:cNvSpPr>
            <a:spLocks noGrp="1"/>
          </p:cNvSpPr>
          <p:nvPr>
            <p:ph type="sldNum" sz="quarter" idx="5"/>
          </p:nvPr>
        </p:nvSpPr>
        <p:spPr/>
        <p:txBody>
          <a:bodyPr/>
          <a:lstStyle/>
          <a:p>
            <a:fld id="{532CFFEC-ABAE-024D-AE90-AA08E34DD30A}" type="slidenum">
              <a:rPr lang="sv-SE" smtClean="0"/>
              <a:t>9</a:t>
            </a:fld>
            <a:endParaRPr lang="sv-SE"/>
          </a:p>
        </p:txBody>
      </p:sp>
    </p:spTree>
    <p:extLst>
      <p:ext uri="{BB962C8B-B14F-4D97-AF65-F5344CB8AC3E}">
        <p14:creationId xmlns:p14="http://schemas.microsoft.com/office/powerpoint/2010/main" val="28630586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Ref idx="1001">
        <a:schemeClr val="bg2"/>
      </p:bgRef>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CAAFBE25-CF33-2C49-B3A8-699C5B3A78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8A0A1A89-EC7C-4706-805B-346E28D6FD25}"/>
              </a:ext>
            </a:extLst>
          </p:cNvPr>
          <p:cNvSpPr>
            <a:spLocks noGrp="1"/>
          </p:cNvSpPr>
          <p:nvPr>
            <p:ph type="ctrTitle" hasCustomPrompt="1"/>
          </p:nvPr>
        </p:nvSpPr>
        <p:spPr>
          <a:xfrm>
            <a:off x="1524000" y="2414274"/>
            <a:ext cx="9144000" cy="1584000"/>
          </a:xfrm>
          <a:prstGeom prst="rect">
            <a:avLst/>
          </a:prstGeom>
        </p:spPr>
        <p:txBody>
          <a:bodyPr anchor="b" anchorCtr="0">
            <a:normAutofit/>
          </a:bodyPr>
          <a:lstStyle>
            <a:lvl1pPr algn="ctr">
              <a:defRPr sz="5400" b="1" i="0" cap="none" baseline="0">
                <a:solidFill>
                  <a:schemeClr val="tx1"/>
                </a:solidFill>
              </a:defRPr>
            </a:lvl1pPr>
          </a:lstStyle>
          <a:p>
            <a:r>
              <a:rPr lang="sv-SE" dirty="0"/>
              <a:t>Klicka här för att </a:t>
            </a:r>
            <a:br>
              <a:rPr lang="sv-SE" dirty="0"/>
            </a:br>
            <a:r>
              <a:rPr lang="sv-SE" dirty="0"/>
              <a:t>ändra huvudrubrik</a:t>
            </a:r>
          </a:p>
        </p:txBody>
      </p:sp>
      <p:sp>
        <p:nvSpPr>
          <p:cNvPr id="3" name="Underrubrik 2">
            <a:extLst>
              <a:ext uri="{FF2B5EF4-FFF2-40B4-BE49-F238E27FC236}">
                <a16:creationId xmlns:a16="http://schemas.microsoft.com/office/drawing/2014/main" id="{5290726E-8860-4F7F-9BCB-C8385E491FC0}"/>
              </a:ext>
            </a:extLst>
          </p:cNvPr>
          <p:cNvSpPr>
            <a:spLocks noGrp="1"/>
          </p:cNvSpPr>
          <p:nvPr>
            <p:ph type="subTitle" idx="1" hasCustomPrompt="1"/>
          </p:nvPr>
        </p:nvSpPr>
        <p:spPr>
          <a:xfrm>
            <a:off x="1524000" y="3996454"/>
            <a:ext cx="9144000" cy="401638"/>
          </a:xfrm>
        </p:spPr>
        <p:txBody>
          <a:bodyPr anchor="b">
            <a:noAutofit/>
          </a:bodyPr>
          <a:lstStyle>
            <a:lvl1pPr marL="0" indent="0" algn="ctr">
              <a:buNone/>
              <a:defRPr sz="2200" cap="all" spc="100" baseline="0">
                <a:solidFill>
                  <a:schemeClr val="accent4"/>
                </a:solidFill>
                <a:latin typeface="Roboto Condensed"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p>
        </p:txBody>
      </p:sp>
      <p:sp>
        <p:nvSpPr>
          <p:cNvPr id="17" name="Platshållare för datum 16">
            <a:extLst>
              <a:ext uri="{FF2B5EF4-FFF2-40B4-BE49-F238E27FC236}">
                <a16:creationId xmlns:a16="http://schemas.microsoft.com/office/drawing/2014/main" id="{B442FDBD-EEEC-465D-A207-2C69051C839A}"/>
              </a:ext>
            </a:extLst>
          </p:cNvPr>
          <p:cNvSpPr>
            <a:spLocks noGrp="1"/>
          </p:cNvSpPr>
          <p:nvPr>
            <p:ph type="dt" sz="half" idx="11"/>
          </p:nvPr>
        </p:nvSpPr>
        <p:spPr/>
        <p:txBody>
          <a:bodyPr/>
          <a:lstStyle/>
          <a:p>
            <a:fld id="{F11BE471-CD76-49E8-9AA4-6C06427982C8}" type="datetime1">
              <a:rPr lang="sv-SE" smtClean="0"/>
              <a:t>2024-03-14</a:t>
            </a:fld>
            <a:endParaRPr lang="en-US" dirty="0"/>
          </a:p>
        </p:txBody>
      </p:sp>
      <p:sp>
        <p:nvSpPr>
          <p:cNvPr id="18" name="Platshållare för sidfot 17">
            <a:extLst>
              <a:ext uri="{FF2B5EF4-FFF2-40B4-BE49-F238E27FC236}">
                <a16:creationId xmlns:a16="http://schemas.microsoft.com/office/drawing/2014/main" id="{C913AA0C-E3F7-4FB9-BF20-8B36301EB08F}"/>
              </a:ext>
            </a:extLst>
          </p:cNvPr>
          <p:cNvSpPr>
            <a:spLocks noGrp="1"/>
          </p:cNvSpPr>
          <p:nvPr>
            <p:ph type="ftr" sz="quarter" idx="12"/>
          </p:nvPr>
        </p:nvSpPr>
        <p:spPr/>
        <p:txBody>
          <a:bodyPr/>
          <a:lstStyle/>
          <a:p>
            <a:endParaRPr lang="en-US" dirty="0"/>
          </a:p>
        </p:txBody>
      </p:sp>
      <p:sp>
        <p:nvSpPr>
          <p:cNvPr id="19" name="Platshållare för bildnummer 18">
            <a:extLst>
              <a:ext uri="{FF2B5EF4-FFF2-40B4-BE49-F238E27FC236}">
                <a16:creationId xmlns:a16="http://schemas.microsoft.com/office/drawing/2014/main" id="{12399F2F-44DC-45AE-A19D-E9DE03FAAA32}"/>
              </a:ext>
            </a:extLst>
          </p:cNvPr>
          <p:cNvSpPr>
            <a:spLocks noGrp="1"/>
          </p:cNvSpPr>
          <p:nvPr>
            <p:ph type="sldNum" sz="quarter" idx="13"/>
          </p:nvPr>
        </p:nvSpPr>
        <p:spPr/>
        <p:txBody>
          <a:bodyPr/>
          <a:lstStyle/>
          <a:p>
            <a:fld id="{6052AE47-1D9B-4237-9D4E-EAAFC1FA5F32}" type="slidenum">
              <a:rPr lang="en-US" smtClean="0"/>
              <a:pPr/>
              <a:t>‹#›</a:t>
            </a:fld>
            <a:endParaRPr lang="en-US"/>
          </a:p>
        </p:txBody>
      </p:sp>
      <p:pic>
        <p:nvPicPr>
          <p:cNvPr id="15" name="Bildobjekt 14">
            <a:extLst>
              <a:ext uri="{FF2B5EF4-FFF2-40B4-BE49-F238E27FC236}">
                <a16:creationId xmlns:a16="http://schemas.microsoft.com/office/drawing/2014/main" id="{DDCB9257-6B6B-4C48-A10B-EB01B677C4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5" name="Grafik hörnet">
            <a:extLst>
              <a:ext uri="{FF2B5EF4-FFF2-40B4-BE49-F238E27FC236}">
                <a16:creationId xmlns:a16="http://schemas.microsoft.com/office/drawing/2014/main" id="{04EF3B63-4887-4C72-BF15-94D78A87BA64}"/>
              </a:ext>
            </a:extLst>
          </p:cNvPr>
          <p:cNvSpPr>
            <a:spLocks noGrp="1"/>
          </p:cNvSpPr>
          <p:nvPr>
            <p:ph type="body" sz="quarter" idx="10" hasCustomPrompt="1"/>
          </p:nvPr>
        </p:nvSpPr>
        <p:spPr>
          <a:xfrm rot="10800000">
            <a:off x="10754373" y="5426640"/>
            <a:ext cx="1446336" cy="143136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10000"/>
              <a:gd name="connsiteY0" fmla="*/ 0 h 9940"/>
              <a:gd name="connsiteX1" fmla="*/ 10000 w 10000"/>
              <a:gd name="connsiteY1" fmla="*/ 0 h 9940"/>
              <a:gd name="connsiteX2" fmla="*/ 101 w 10000"/>
              <a:gd name="connsiteY2" fmla="*/ 9940 h 9940"/>
              <a:gd name="connsiteX3" fmla="*/ 0 w 10000"/>
              <a:gd name="connsiteY3" fmla="*/ 0 h 9940"/>
              <a:gd name="connsiteX0" fmla="*/ 0 w 10000"/>
              <a:gd name="connsiteY0" fmla="*/ 0 h 10000"/>
              <a:gd name="connsiteX1" fmla="*/ 10000 w 10000"/>
              <a:gd name="connsiteY1" fmla="*/ 0 h 10000"/>
              <a:gd name="connsiteX2" fmla="*/ 101 w 10000"/>
              <a:gd name="connsiteY2" fmla="*/ 10000 h 10000"/>
              <a:gd name="connsiteX3" fmla="*/ 0 w 10000"/>
              <a:gd name="connsiteY3" fmla="*/ 0 h 10000"/>
              <a:gd name="connsiteX0" fmla="*/ 44 w 10044"/>
              <a:gd name="connsiteY0" fmla="*/ 0 h 10000"/>
              <a:gd name="connsiteX1" fmla="*/ 10044 w 10044"/>
              <a:gd name="connsiteY1" fmla="*/ 0 h 10000"/>
              <a:gd name="connsiteX2" fmla="*/ 145 w 10044"/>
              <a:gd name="connsiteY2" fmla="*/ 10000 h 10000"/>
              <a:gd name="connsiteX3" fmla="*/ 44 w 10044"/>
              <a:gd name="connsiteY3" fmla="*/ 0 h 10000"/>
            </a:gdLst>
            <a:ahLst/>
            <a:cxnLst>
              <a:cxn ang="0">
                <a:pos x="connsiteX0" y="connsiteY0"/>
              </a:cxn>
              <a:cxn ang="0">
                <a:pos x="connsiteX1" y="connsiteY1"/>
              </a:cxn>
              <a:cxn ang="0">
                <a:pos x="connsiteX2" y="connsiteY2"/>
              </a:cxn>
              <a:cxn ang="0">
                <a:pos x="connsiteX3" y="connsiteY3"/>
              </a:cxn>
            </a:cxnLst>
            <a:rect l="l" t="t" r="r" b="b"/>
            <a:pathLst>
              <a:path w="10044" h="10000">
                <a:moveTo>
                  <a:pt x="44" y="0"/>
                </a:moveTo>
                <a:lnTo>
                  <a:pt x="10044" y="0"/>
                </a:lnTo>
                <a:cubicBezTo>
                  <a:pt x="6744" y="3333"/>
                  <a:pt x="58" y="9952"/>
                  <a:pt x="145" y="10000"/>
                </a:cubicBezTo>
                <a:cubicBezTo>
                  <a:pt x="-131" y="9892"/>
                  <a:pt x="78" y="3333"/>
                  <a:pt x="44" y="0"/>
                </a:cubicBezTo>
                <a:close/>
              </a:path>
            </a:pathLst>
          </a:custGeom>
          <a:solidFill>
            <a:schemeClr val="accent1"/>
          </a:solidFill>
        </p:spPr>
        <p:txBody>
          <a:bodyPr>
            <a:normAutofit/>
          </a:bodyPr>
          <a:lstStyle>
            <a:lvl1pPr marL="0" indent="0">
              <a:buNone/>
              <a:defRPr sz="200"/>
            </a:lvl1pPr>
            <a:lvl2pPr marL="357187" indent="0">
              <a:buNone/>
              <a:defRPr sz="200"/>
            </a:lvl2pPr>
            <a:lvl3pPr marL="668337" indent="0">
              <a:buNone/>
              <a:defRPr sz="200"/>
            </a:lvl3pPr>
            <a:lvl4pPr marL="954087" indent="0">
              <a:buNone/>
              <a:defRPr sz="200"/>
            </a:lvl4pPr>
            <a:lvl5pPr marL="1200150" indent="0">
              <a:buNone/>
              <a:defRPr sz="200"/>
            </a:lvl5pPr>
          </a:lstStyle>
          <a:p>
            <a:pPr lvl="0"/>
            <a:r>
              <a:rPr lang="sv-SE" dirty="0"/>
              <a:t> </a:t>
            </a:r>
          </a:p>
        </p:txBody>
      </p:sp>
    </p:spTree>
    <p:extLst>
      <p:ext uri="{BB962C8B-B14F-4D97-AF65-F5344CB8AC3E}">
        <p14:creationId xmlns:p14="http://schemas.microsoft.com/office/powerpoint/2010/main" val="378553509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CF16373-D1A1-4DA4-BD32-7B4C71B0AE50}"/>
              </a:ext>
            </a:extLst>
          </p:cNvPr>
          <p:cNvSpPr>
            <a:spLocks noGrp="1"/>
          </p:cNvSpPr>
          <p:nvPr>
            <p:ph type="title" hasCustomPrompt="1"/>
          </p:nvPr>
        </p:nvSpPr>
        <p:spPr>
          <a:xfrm>
            <a:off x="1191396" y="1273983"/>
            <a:ext cx="71601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16" name="Platshållare för innehåll 14">
            <a:extLst>
              <a:ext uri="{FF2B5EF4-FFF2-40B4-BE49-F238E27FC236}">
                <a16:creationId xmlns:a16="http://schemas.microsoft.com/office/drawing/2014/main" id="{15AA51CA-9BE6-481E-821B-330D05C6C5FD}"/>
              </a:ext>
            </a:extLst>
          </p:cNvPr>
          <p:cNvSpPr>
            <a:spLocks noGrp="1"/>
          </p:cNvSpPr>
          <p:nvPr>
            <p:ph sz="quarter" idx="10" hasCustomPrompt="1"/>
          </p:nvPr>
        </p:nvSpPr>
        <p:spPr>
          <a:xfrm>
            <a:off x="1190625" y="2413518"/>
            <a:ext cx="8775564" cy="3603691"/>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datum 5">
            <a:extLst>
              <a:ext uri="{FF2B5EF4-FFF2-40B4-BE49-F238E27FC236}">
                <a16:creationId xmlns:a16="http://schemas.microsoft.com/office/drawing/2014/main" id="{635E2246-3E20-4D7E-A154-4660E704FB93}"/>
              </a:ext>
            </a:extLst>
          </p:cNvPr>
          <p:cNvSpPr>
            <a:spLocks noGrp="1"/>
          </p:cNvSpPr>
          <p:nvPr>
            <p:ph type="dt" sz="half" idx="12"/>
          </p:nvPr>
        </p:nvSpPr>
        <p:spPr/>
        <p:txBody>
          <a:bodyPr/>
          <a:lstStyle/>
          <a:p>
            <a:fld id="{6195C6CD-4BBE-4CD4-A0E4-A5BFE8640B12}" type="datetime1">
              <a:rPr lang="sv-SE" smtClean="0"/>
              <a:t>2024-03-14</a:t>
            </a:fld>
            <a:endParaRPr lang="en-US" dirty="0"/>
          </a:p>
        </p:txBody>
      </p:sp>
      <p:sp>
        <p:nvSpPr>
          <p:cNvPr id="12" name="Platshållare för sidfot 11">
            <a:extLst>
              <a:ext uri="{FF2B5EF4-FFF2-40B4-BE49-F238E27FC236}">
                <a16:creationId xmlns:a16="http://schemas.microsoft.com/office/drawing/2014/main" id="{42748A7B-6B1D-407F-8C11-9FF888FCF240}"/>
              </a:ext>
            </a:extLst>
          </p:cNvPr>
          <p:cNvSpPr>
            <a:spLocks noGrp="1"/>
          </p:cNvSpPr>
          <p:nvPr>
            <p:ph type="ftr" sz="quarter" idx="13"/>
          </p:nvPr>
        </p:nvSpPr>
        <p:spPr/>
        <p:txBody>
          <a:bodyPr/>
          <a:lstStyle/>
          <a:p>
            <a:endParaRPr lang="en-US" dirty="0"/>
          </a:p>
        </p:txBody>
      </p:sp>
      <p:sp>
        <p:nvSpPr>
          <p:cNvPr id="13" name="Platshållare för bildnummer 12">
            <a:extLst>
              <a:ext uri="{FF2B5EF4-FFF2-40B4-BE49-F238E27FC236}">
                <a16:creationId xmlns:a16="http://schemas.microsoft.com/office/drawing/2014/main" id="{46761E2C-685C-4915-9AAF-301D0A6410BC}"/>
              </a:ext>
            </a:extLst>
          </p:cNvPr>
          <p:cNvSpPr>
            <a:spLocks noGrp="1"/>
          </p:cNvSpPr>
          <p:nvPr>
            <p:ph type="sldNum" sz="quarter" idx="14"/>
          </p:nvPr>
        </p:nvSpPr>
        <p:spPr/>
        <p:txBody>
          <a:bodyPr/>
          <a:lstStyle/>
          <a:p>
            <a:fld id="{6052AE47-1D9B-4237-9D4E-EAAFC1FA5F32}" type="slidenum">
              <a:rPr lang="en-US" smtClean="0"/>
              <a:pPr/>
              <a:t>‹#›</a:t>
            </a:fld>
            <a:endParaRPr lang="en-US"/>
          </a:p>
        </p:txBody>
      </p:sp>
      <p:pic>
        <p:nvPicPr>
          <p:cNvPr id="7" name="Bildobjekt 6">
            <a:extLst>
              <a:ext uri="{FF2B5EF4-FFF2-40B4-BE49-F238E27FC236}">
                <a16:creationId xmlns:a16="http://schemas.microsoft.com/office/drawing/2014/main" id="{B35F0D6C-7123-394D-B2A8-69A7CF6B28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1" name="Grafik hörnet">
            <a:extLst>
              <a:ext uri="{FF2B5EF4-FFF2-40B4-BE49-F238E27FC236}">
                <a16:creationId xmlns:a16="http://schemas.microsoft.com/office/drawing/2014/main" id="{5B0E891B-2870-4362-BFB6-8F21A6F06FA8}"/>
              </a:ext>
            </a:extLst>
          </p:cNvPr>
          <p:cNvSpPr>
            <a:spLocks noGrp="1"/>
          </p:cNvSpPr>
          <p:nvPr>
            <p:ph type="body" sz="quarter" idx="11"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379892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latshållare för innehåll 3">
            <a:extLst>
              <a:ext uri="{FF2B5EF4-FFF2-40B4-BE49-F238E27FC236}">
                <a16:creationId xmlns:a16="http://schemas.microsoft.com/office/drawing/2014/main" id="{F81524A7-FA0A-477B-B134-6575AA8BF44A}"/>
              </a:ext>
            </a:extLst>
          </p:cNvPr>
          <p:cNvSpPr>
            <a:spLocks noGrp="1"/>
          </p:cNvSpPr>
          <p:nvPr>
            <p:ph sz="half" idx="2" hasCustomPrompt="1"/>
          </p:nvPr>
        </p:nvSpPr>
        <p:spPr>
          <a:xfrm>
            <a:off x="1190307" y="2417207"/>
            <a:ext cx="4672013" cy="3600491"/>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3">
            <a:extLst>
              <a:ext uri="{FF2B5EF4-FFF2-40B4-BE49-F238E27FC236}">
                <a16:creationId xmlns:a16="http://schemas.microsoft.com/office/drawing/2014/main" id="{53E11C54-CB27-4306-B70A-5F1C19D091BB}"/>
              </a:ext>
            </a:extLst>
          </p:cNvPr>
          <p:cNvSpPr>
            <a:spLocks noGrp="1"/>
          </p:cNvSpPr>
          <p:nvPr>
            <p:ph sz="half" idx="12" hasCustomPrompt="1"/>
          </p:nvPr>
        </p:nvSpPr>
        <p:spPr>
          <a:xfrm>
            <a:off x="6329362" y="2417207"/>
            <a:ext cx="4672013" cy="3600491"/>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p>
        </p:txBody>
      </p:sp>
      <p:sp>
        <p:nvSpPr>
          <p:cNvPr id="19" name="Rubrik 1">
            <a:extLst>
              <a:ext uri="{FF2B5EF4-FFF2-40B4-BE49-F238E27FC236}">
                <a16:creationId xmlns:a16="http://schemas.microsoft.com/office/drawing/2014/main" id="{14C263A2-8D30-461D-8751-A3E3F7234F88}"/>
              </a:ext>
            </a:extLst>
          </p:cNvPr>
          <p:cNvSpPr>
            <a:spLocks noGrp="1"/>
          </p:cNvSpPr>
          <p:nvPr>
            <p:ph type="title" hasCustomPrompt="1"/>
          </p:nvPr>
        </p:nvSpPr>
        <p:spPr>
          <a:xfrm>
            <a:off x="1191396" y="1273983"/>
            <a:ext cx="71601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5" name="Platshållare för datum 4">
            <a:extLst>
              <a:ext uri="{FF2B5EF4-FFF2-40B4-BE49-F238E27FC236}">
                <a16:creationId xmlns:a16="http://schemas.microsoft.com/office/drawing/2014/main" id="{069F67C2-3A8D-4DBD-9CD1-959F1897B189}"/>
              </a:ext>
            </a:extLst>
          </p:cNvPr>
          <p:cNvSpPr>
            <a:spLocks noGrp="1"/>
          </p:cNvSpPr>
          <p:nvPr>
            <p:ph type="dt" sz="half" idx="13"/>
          </p:nvPr>
        </p:nvSpPr>
        <p:spPr/>
        <p:txBody>
          <a:bodyPr/>
          <a:lstStyle/>
          <a:p>
            <a:fld id="{C3C833F2-9777-4EDA-AEEE-BE41F01D7BD8}" type="datetime1">
              <a:rPr lang="sv-SE" smtClean="0"/>
              <a:t>2024-03-14</a:t>
            </a:fld>
            <a:endParaRPr lang="en-US" dirty="0"/>
          </a:p>
        </p:txBody>
      </p:sp>
      <p:sp>
        <p:nvSpPr>
          <p:cNvPr id="6" name="Platshållare för sidfot 5">
            <a:extLst>
              <a:ext uri="{FF2B5EF4-FFF2-40B4-BE49-F238E27FC236}">
                <a16:creationId xmlns:a16="http://schemas.microsoft.com/office/drawing/2014/main" id="{C22C6E1B-72CB-469B-A439-F95976147C9C}"/>
              </a:ext>
            </a:extLst>
          </p:cNvPr>
          <p:cNvSpPr>
            <a:spLocks noGrp="1"/>
          </p:cNvSpPr>
          <p:nvPr>
            <p:ph type="ftr" sz="quarter" idx="14"/>
          </p:nvPr>
        </p:nvSpPr>
        <p:spPr/>
        <p:txBody>
          <a:bodyPr/>
          <a:lstStyle/>
          <a:p>
            <a:endParaRPr lang="en-US" dirty="0"/>
          </a:p>
        </p:txBody>
      </p:sp>
      <p:sp>
        <p:nvSpPr>
          <p:cNvPr id="13" name="Platshållare för bildnummer 12">
            <a:extLst>
              <a:ext uri="{FF2B5EF4-FFF2-40B4-BE49-F238E27FC236}">
                <a16:creationId xmlns:a16="http://schemas.microsoft.com/office/drawing/2014/main" id="{9FEEB049-66FF-4C96-8155-C7029AE02F5E}"/>
              </a:ext>
            </a:extLst>
          </p:cNvPr>
          <p:cNvSpPr>
            <a:spLocks noGrp="1"/>
          </p:cNvSpPr>
          <p:nvPr>
            <p:ph type="sldNum" sz="quarter" idx="15"/>
          </p:nvPr>
        </p:nvSpPr>
        <p:spPr/>
        <p:txBody>
          <a:bodyPr/>
          <a:lstStyle/>
          <a:p>
            <a:fld id="{6052AE47-1D9B-4237-9D4E-EAAFC1FA5F32}" type="slidenum">
              <a:rPr lang="en-US" smtClean="0"/>
              <a:pPr/>
              <a:t>‹#›</a:t>
            </a:fld>
            <a:endParaRPr lang="en-US"/>
          </a:p>
        </p:txBody>
      </p:sp>
      <p:pic>
        <p:nvPicPr>
          <p:cNvPr id="7" name="Bildobjekt 6">
            <a:extLst>
              <a:ext uri="{FF2B5EF4-FFF2-40B4-BE49-F238E27FC236}">
                <a16:creationId xmlns:a16="http://schemas.microsoft.com/office/drawing/2014/main" id="{B35F0D6C-7123-394D-B2A8-69A7CF6B28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2" name="Grafik hörnet">
            <a:extLst>
              <a:ext uri="{FF2B5EF4-FFF2-40B4-BE49-F238E27FC236}">
                <a16:creationId xmlns:a16="http://schemas.microsoft.com/office/drawing/2014/main" id="{7652E2D0-4DB9-4A63-8F91-E0370C00CE37}"/>
              </a:ext>
            </a:extLst>
          </p:cNvPr>
          <p:cNvSpPr>
            <a:spLocks noGrp="1"/>
          </p:cNvSpPr>
          <p:nvPr>
            <p:ph type="body" sz="quarter" idx="11"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136818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latshållare för innehåll 3">
            <a:extLst>
              <a:ext uri="{FF2B5EF4-FFF2-40B4-BE49-F238E27FC236}">
                <a16:creationId xmlns:a16="http://schemas.microsoft.com/office/drawing/2014/main" id="{F81524A7-FA0A-477B-B134-6575AA8BF44A}"/>
              </a:ext>
            </a:extLst>
          </p:cNvPr>
          <p:cNvSpPr>
            <a:spLocks noGrp="1"/>
          </p:cNvSpPr>
          <p:nvPr>
            <p:ph sz="half" idx="2" hasCustomPrompt="1"/>
          </p:nvPr>
        </p:nvSpPr>
        <p:spPr>
          <a:xfrm>
            <a:off x="1190307" y="3201050"/>
            <a:ext cx="4672013" cy="2922158"/>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p>
        </p:txBody>
      </p:sp>
      <p:sp>
        <p:nvSpPr>
          <p:cNvPr id="18" name="Platshållare för innehåll 3">
            <a:extLst>
              <a:ext uri="{FF2B5EF4-FFF2-40B4-BE49-F238E27FC236}">
                <a16:creationId xmlns:a16="http://schemas.microsoft.com/office/drawing/2014/main" id="{53E11C54-CB27-4306-B70A-5F1C19D091BB}"/>
              </a:ext>
            </a:extLst>
          </p:cNvPr>
          <p:cNvSpPr>
            <a:spLocks noGrp="1"/>
          </p:cNvSpPr>
          <p:nvPr>
            <p:ph sz="half" idx="12" hasCustomPrompt="1"/>
          </p:nvPr>
        </p:nvSpPr>
        <p:spPr>
          <a:xfrm>
            <a:off x="6329362" y="3201050"/>
            <a:ext cx="4672013" cy="2922158"/>
          </a:xfrm>
        </p:spPr>
        <p:txBody>
          <a:body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text 2">
            <a:extLst>
              <a:ext uri="{FF2B5EF4-FFF2-40B4-BE49-F238E27FC236}">
                <a16:creationId xmlns:a16="http://schemas.microsoft.com/office/drawing/2014/main" id="{02FBBD07-B727-405B-BD19-D828D6F7A1E8}"/>
              </a:ext>
            </a:extLst>
          </p:cNvPr>
          <p:cNvSpPr>
            <a:spLocks noGrp="1"/>
          </p:cNvSpPr>
          <p:nvPr>
            <p:ph type="body" idx="1"/>
          </p:nvPr>
        </p:nvSpPr>
        <p:spPr>
          <a:xfrm>
            <a:off x="1190307" y="2360748"/>
            <a:ext cx="46712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Platshållare för text 4">
            <a:extLst>
              <a:ext uri="{FF2B5EF4-FFF2-40B4-BE49-F238E27FC236}">
                <a16:creationId xmlns:a16="http://schemas.microsoft.com/office/drawing/2014/main" id="{9F796D27-C71F-4919-B825-F2E559EDBD43}"/>
              </a:ext>
            </a:extLst>
          </p:cNvPr>
          <p:cNvSpPr>
            <a:spLocks noGrp="1"/>
          </p:cNvSpPr>
          <p:nvPr>
            <p:ph type="body" sz="quarter" idx="3"/>
          </p:nvPr>
        </p:nvSpPr>
        <p:spPr>
          <a:xfrm>
            <a:off x="6329362" y="2360748"/>
            <a:ext cx="46712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C516CF6E-EE84-439D-82CA-C8FD50896DC3}"/>
              </a:ext>
            </a:extLst>
          </p:cNvPr>
          <p:cNvSpPr>
            <a:spLocks noGrp="1"/>
          </p:cNvSpPr>
          <p:nvPr>
            <p:ph type="title" hasCustomPrompt="1"/>
          </p:nvPr>
        </p:nvSpPr>
        <p:spPr>
          <a:xfrm>
            <a:off x="1191396" y="1273983"/>
            <a:ext cx="7160124" cy="1027510"/>
          </a:xfrm>
          <a:prstGeom prst="rect">
            <a:avLst/>
          </a:prstGeom>
        </p:spPr>
        <p:txBody>
          <a:bodyPr anchor="b" anchorCtr="0">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5" name="Platshållare för datum 4">
            <a:extLst>
              <a:ext uri="{FF2B5EF4-FFF2-40B4-BE49-F238E27FC236}">
                <a16:creationId xmlns:a16="http://schemas.microsoft.com/office/drawing/2014/main" id="{295035E4-CC22-4183-8E48-6ED0B5F0441B}"/>
              </a:ext>
            </a:extLst>
          </p:cNvPr>
          <p:cNvSpPr>
            <a:spLocks noGrp="1"/>
          </p:cNvSpPr>
          <p:nvPr>
            <p:ph type="dt" sz="half" idx="13"/>
          </p:nvPr>
        </p:nvSpPr>
        <p:spPr/>
        <p:txBody>
          <a:bodyPr/>
          <a:lstStyle/>
          <a:p>
            <a:fld id="{30281C37-B995-4502-8400-5152ACA0BEE2}" type="datetime1">
              <a:rPr lang="sv-SE" smtClean="0"/>
              <a:t>2024-03-14</a:t>
            </a:fld>
            <a:endParaRPr lang="en-US" dirty="0"/>
          </a:p>
        </p:txBody>
      </p:sp>
      <p:sp>
        <p:nvSpPr>
          <p:cNvPr id="6" name="Platshållare för sidfot 5">
            <a:extLst>
              <a:ext uri="{FF2B5EF4-FFF2-40B4-BE49-F238E27FC236}">
                <a16:creationId xmlns:a16="http://schemas.microsoft.com/office/drawing/2014/main" id="{03F46D7A-57DD-4D74-BC19-4A034C5E1CE7}"/>
              </a:ext>
            </a:extLst>
          </p:cNvPr>
          <p:cNvSpPr>
            <a:spLocks noGrp="1"/>
          </p:cNvSpPr>
          <p:nvPr>
            <p:ph type="ftr" sz="quarter" idx="14"/>
          </p:nvPr>
        </p:nvSpPr>
        <p:spPr/>
        <p:txBody>
          <a:bodyPr/>
          <a:lstStyle/>
          <a:p>
            <a:endParaRPr lang="en-US" dirty="0"/>
          </a:p>
        </p:txBody>
      </p:sp>
      <p:sp>
        <p:nvSpPr>
          <p:cNvPr id="16" name="Platshållare för bildnummer 15">
            <a:extLst>
              <a:ext uri="{FF2B5EF4-FFF2-40B4-BE49-F238E27FC236}">
                <a16:creationId xmlns:a16="http://schemas.microsoft.com/office/drawing/2014/main" id="{E0E9CCB8-DB4B-42E7-A84A-204827177DDC}"/>
              </a:ext>
            </a:extLst>
          </p:cNvPr>
          <p:cNvSpPr>
            <a:spLocks noGrp="1"/>
          </p:cNvSpPr>
          <p:nvPr>
            <p:ph type="sldNum" sz="quarter" idx="15"/>
          </p:nvPr>
        </p:nvSpPr>
        <p:spPr/>
        <p:txBody>
          <a:bodyPr/>
          <a:lstStyle/>
          <a:p>
            <a:fld id="{6052AE47-1D9B-4237-9D4E-EAAFC1FA5F32}" type="slidenum">
              <a:rPr lang="en-US" smtClean="0"/>
              <a:pPr/>
              <a:t>‹#›</a:t>
            </a:fld>
            <a:endParaRPr lang="en-US"/>
          </a:p>
        </p:txBody>
      </p:sp>
      <p:pic>
        <p:nvPicPr>
          <p:cNvPr id="7" name="Bildobjekt 6">
            <a:extLst>
              <a:ext uri="{FF2B5EF4-FFF2-40B4-BE49-F238E27FC236}">
                <a16:creationId xmlns:a16="http://schemas.microsoft.com/office/drawing/2014/main" id="{B35F0D6C-7123-394D-B2A8-69A7CF6B28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5" name="Grafik hörnet">
            <a:extLst>
              <a:ext uri="{FF2B5EF4-FFF2-40B4-BE49-F238E27FC236}">
                <a16:creationId xmlns:a16="http://schemas.microsoft.com/office/drawing/2014/main" id="{D7969DCE-4379-4443-AAA9-99BFE6977055}"/>
              </a:ext>
            </a:extLst>
          </p:cNvPr>
          <p:cNvSpPr>
            <a:spLocks noGrp="1"/>
          </p:cNvSpPr>
          <p:nvPr>
            <p:ph type="body" sz="quarter" idx="11"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27077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punktlista samt objekt till höger">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6EAB1C-57F2-FB46-87DE-2303FA8184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CF16373-D1A1-4DA4-BD32-7B4C71B0AE50}"/>
              </a:ext>
            </a:extLst>
          </p:cNvPr>
          <p:cNvSpPr>
            <a:spLocks noGrp="1"/>
          </p:cNvSpPr>
          <p:nvPr>
            <p:ph type="title" hasCustomPrompt="1"/>
          </p:nvPr>
        </p:nvSpPr>
        <p:spPr>
          <a:xfrm>
            <a:off x="1191396" y="1273983"/>
            <a:ext cx="71601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ändra rubrik</a:t>
            </a:r>
          </a:p>
        </p:txBody>
      </p:sp>
      <p:sp>
        <p:nvSpPr>
          <p:cNvPr id="12" name="Platshållare för text 2">
            <a:extLst>
              <a:ext uri="{FF2B5EF4-FFF2-40B4-BE49-F238E27FC236}">
                <a16:creationId xmlns:a16="http://schemas.microsoft.com/office/drawing/2014/main" id="{2632B911-CE03-4C50-8F01-FD902ADE84DE}"/>
              </a:ext>
            </a:extLst>
          </p:cNvPr>
          <p:cNvSpPr>
            <a:spLocks noGrp="1"/>
          </p:cNvSpPr>
          <p:nvPr>
            <p:ph type="body" sz="quarter" idx="10" hasCustomPrompt="1"/>
          </p:nvPr>
        </p:nvSpPr>
        <p:spPr>
          <a:xfrm>
            <a:off x="1190307" y="2420898"/>
            <a:ext cx="4672013" cy="3600000"/>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Platshållare för innehåll 3">
            <a:extLst>
              <a:ext uri="{FF2B5EF4-FFF2-40B4-BE49-F238E27FC236}">
                <a16:creationId xmlns:a16="http://schemas.microsoft.com/office/drawing/2014/main" id="{D4D038E6-0EDF-41D1-9AE6-0F854A5A1725}"/>
              </a:ext>
            </a:extLst>
          </p:cNvPr>
          <p:cNvSpPr>
            <a:spLocks noGrp="1"/>
          </p:cNvSpPr>
          <p:nvPr>
            <p:ph sz="quarter" idx="11" hasCustomPrompt="1"/>
          </p:nvPr>
        </p:nvSpPr>
        <p:spPr>
          <a:xfrm>
            <a:off x="6328913" y="2420897"/>
            <a:ext cx="4672462" cy="3600491"/>
          </a:xfrm>
        </p:spPr>
        <p:txBody>
          <a:bodyPr/>
          <a:lstStyle>
            <a:lvl1pPr marL="0" indent="0">
              <a:buNone/>
              <a:defRPr/>
            </a:lvl1pPr>
          </a:lstStyle>
          <a:p>
            <a:pPr lvl="0"/>
            <a:r>
              <a:rPr lang="sv-SE" dirty="0"/>
              <a:t>Infoga objekt här</a:t>
            </a:r>
            <a:endParaRPr lang="en-US" dirty="0"/>
          </a:p>
        </p:txBody>
      </p:sp>
      <p:sp>
        <p:nvSpPr>
          <p:cNvPr id="6" name="Platshållare för datum 12">
            <a:extLst>
              <a:ext uri="{FF2B5EF4-FFF2-40B4-BE49-F238E27FC236}">
                <a16:creationId xmlns:a16="http://schemas.microsoft.com/office/drawing/2014/main" id="{454C255D-22EA-433C-834A-7F1C021A52A3}"/>
              </a:ext>
            </a:extLst>
          </p:cNvPr>
          <p:cNvSpPr>
            <a:spLocks noGrp="1"/>
          </p:cNvSpPr>
          <p:nvPr>
            <p:ph type="dt" sz="half" idx="13"/>
          </p:nvPr>
        </p:nvSpPr>
        <p:spPr/>
        <p:txBody>
          <a:bodyPr/>
          <a:lstStyle/>
          <a:p>
            <a:fld id="{A2D0B39E-ED3C-4ED6-8EB8-A19AA9C2F69F}" type="datetime1">
              <a:rPr lang="sv-SE" smtClean="0"/>
              <a:t>2024-03-14</a:t>
            </a:fld>
            <a:endParaRPr lang="en-US" dirty="0"/>
          </a:p>
        </p:txBody>
      </p:sp>
      <p:sp>
        <p:nvSpPr>
          <p:cNvPr id="14" name="Platshållare för sidfot 13">
            <a:extLst>
              <a:ext uri="{FF2B5EF4-FFF2-40B4-BE49-F238E27FC236}">
                <a16:creationId xmlns:a16="http://schemas.microsoft.com/office/drawing/2014/main" id="{B478B0F6-AA9F-4AB8-9350-4406886DBE37}"/>
              </a:ext>
            </a:extLst>
          </p:cNvPr>
          <p:cNvSpPr>
            <a:spLocks noGrp="1"/>
          </p:cNvSpPr>
          <p:nvPr>
            <p:ph type="ftr" sz="quarter" idx="14"/>
          </p:nvPr>
        </p:nvSpPr>
        <p:spPr/>
        <p:txBody>
          <a:bodyPr/>
          <a:lstStyle/>
          <a:p>
            <a:endParaRPr lang="en-US" dirty="0"/>
          </a:p>
        </p:txBody>
      </p:sp>
      <p:sp>
        <p:nvSpPr>
          <p:cNvPr id="15" name="Platshållare för bildnummer 14">
            <a:extLst>
              <a:ext uri="{FF2B5EF4-FFF2-40B4-BE49-F238E27FC236}">
                <a16:creationId xmlns:a16="http://schemas.microsoft.com/office/drawing/2014/main" id="{AFEE9616-2783-4542-A53F-35AD7672410B}"/>
              </a:ext>
            </a:extLst>
          </p:cNvPr>
          <p:cNvSpPr>
            <a:spLocks noGrp="1"/>
          </p:cNvSpPr>
          <p:nvPr>
            <p:ph type="sldNum" sz="quarter" idx="15"/>
          </p:nvPr>
        </p:nvSpPr>
        <p:spPr/>
        <p:txBody>
          <a:bodyPr/>
          <a:lstStyle/>
          <a:p>
            <a:fld id="{6052AE47-1D9B-4237-9D4E-EAAFC1FA5F32}" type="slidenum">
              <a:rPr lang="en-US" smtClean="0"/>
              <a:pPr/>
              <a:t>‹#›</a:t>
            </a:fld>
            <a:endParaRPr lang="en-US"/>
          </a:p>
        </p:txBody>
      </p:sp>
      <p:pic>
        <p:nvPicPr>
          <p:cNvPr id="7" name="Bildobjekt 15">
            <a:extLst>
              <a:ext uri="{FF2B5EF4-FFF2-40B4-BE49-F238E27FC236}">
                <a16:creationId xmlns:a16="http://schemas.microsoft.com/office/drawing/2014/main" id="{B35F0D6C-7123-394D-B2A8-69A7CF6B28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1" name="Grafik hörnet 16">
            <a:extLst>
              <a:ext uri="{FF2B5EF4-FFF2-40B4-BE49-F238E27FC236}">
                <a16:creationId xmlns:a16="http://schemas.microsoft.com/office/drawing/2014/main" id="{FA0FBBF9-C94F-497D-ADB0-0C89D9D1F540}"/>
              </a:ext>
            </a:extLst>
          </p:cNvPr>
          <p:cNvSpPr>
            <a:spLocks noGrp="1"/>
          </p:cNvSpPr>
          <p:nvPr>
            <p:ph type="body" sz="quarter" idx="12"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154617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punktlista samt objekt till vänster">
    <p:spTree>
      <p:nvGrpSpPr>
        <p:cNvPr id="1" name=""/>
        <p:cNvGrpSpPr/>
        <p:nvPr/>
      </p:nvGrpSpPr>
      <p:grpSpPr>
        <a:xfrm>
          <a:off x="0" y="0"/>
          <a:ext cx="0" cy="0"/>
          <a:chOff x="0" y="0"/>
          <a:chExt cx="0" cy="0"/>
        </a:xfrm>
      </p:grpSpPr>
      <p:pic>
        <p:nvPicPr>
          <p:cNvPr id="11" name="Platshållare för innehåll 5">
            <a:extLst>
              <a:ext uri="{FF2B5EF4-FFF2-40B4-BE49-F238E27FC236}">
                <a16:creationId xmlns:a16="http://schemas.microsoft.com/office/drawing/2014/main" id="{8EAC6F7F-D73A-FF48-B7F1-6FA197362D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9327" cy="6862119"/>
          </a:xfrm>
          <a:prstGeom prst="rect">
            <a:avLst/>
          </a:prstGeom>
        </p:spPr>
      </p:pic>
      <p:sp>
        <p:nvSpPr>
          <p:cNvPr id="2" name="Rubrik 1">
            <a:extLst>
              <a:ext uri="{FF2B5EF4-FFF2-40B4-BE49-F238E27FC236}">
                <a16:creationId xmlns:a16="http://schemas.microsoft.com/office/drawing/2014/main" id="{5CF16373-D1A1-4DA4-BD32-7B4C71B0AE50}"/>
              </a:ext>
            </a:extLst>
          </p:cNvPr>
          <p:cNvSpPr>
            <a:spLocks noGrp="1"/>
          </p:cNvSpPr>
          <p:nvPr>
            <p:ph type="title" hasCustomPrompt="1"/>
          </p:nvPr>
        </p:nvSpPr>
        <p:spPr>
          <a:xfrm>
            <a:off x="6332356" y="1660063"/>
            <a:ext cx="4670924" cy="1027510"/>
          </a:xfrm>
          <a:prstGeom prst="rect">
            <a:avLst/>
          </a:prstGeom>
        </p:spPr>
        <p:txBody>
          <a:bodyPr anchor="b">
            <a:noAutofit/>
          </a:bodyPr>
          <a:lstStyle>
            <a:lvl1pPr>
              <a:defRPr sz="3200" b="1" i="0" cap="none" baseline="0">
                <a:solidFill>
                  <a:schemeClr val="accent6"/>
                </a:solidFill>
                <a:latin typeface="Roboto Condensed" panose="02000000000000000000" pitchFamily="2" charset="0"/>
              </a:defRPr>
            </a:lvl1pPr>
          </a:lstStyle>
          <a:p>
            <a:r>
              <a:rPr lang="sv-SE" dirty="0"/>
              <a:t>Klicka här för att </a:t>
            </a:r>
            <a:br>
              <a:rPr lang="sv-SE" dirty="0"/>
            </a:br>
            <a:r>
              <a:rPr lang="sv-SE" dirty="0"/>
              <a:t>ändra rubrik</a:t>
            </a:r>
          </a:p>
        </p:txBody>
      </p:sp>
      <p:sp>
        <p:nvSpPr>
          <p:cNvPr id="12" name="Platshållare för innehåll 2">
            <a:extLst>
              <a:ext uri="{FF2B5EF4-FFF2-40B4-BE49-F238E27FC236}">
                <a16:creationId xmlns:a16="http://schemas.microsoft.com/office/drawing/2014/main" id="{8E57363F-27F4-2244-B485-991BD6276155}"/>
              </a:ext>
            </a:extLst>
          </p:cNvPr>
          <p:cNvSpPr>
            <a:spLocks noGrp="1"/>
          </p:cNvSpPr>
          <p:nvPr>
            <p:ph idx="1" hasCustomPrompt="1"/>
          </p:nvPr>
        </p:nvSpPr>
        <p:spPr>
          <a:xfrm>
            <a:off x="636103" y="1089230"/>
            <a:ext cx="5419009" cy="5162570"/>
          </a:xfrm>
        </p:spPr>
        <p:txBody>
          <a:bodyPr>
            <a:normAutofit/>
          </a:bodyPr>
          <a:lstStyle>
            <a:lvl1pPr marL="0" indent="0">
              <a:buFont typeface="Arial" panose="020B0604020202020204" pitchFamily="34" charset="0"/>
              <a:buNone/>
              <a:defRPr sz="1800"/>
            </a:lvl1pPr>
            <a:lvl2pPr marL="800100" indent="-342900">
              <a:buFont typeface="Arial" panose="020B0604020202020204" pitchFamily="34" charset="0"/>
              <a:buChar char="•"/>
              <a:defRPr sz="1600"/>
            </a:lvl2pPr>
            <a:lvl3pPr marL="1200150" indent="-28575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2000"/>
            </a:lvl6pPr>
            <a:lvl7pPr>
              <a:defRPr sz="2000"/>
            </a:lvl7pPr>
            <a:lvl8pPr>
              <a:defRPr sz="2000"/>
            </a:lvl8pPr>
            <a:lvl9pPr>
              <a:defRPr sz="2000"/>
            </a:lvl9pPr>
          </a:lstStyle>
          <a:p>
            <a:pPr lvl="0"/>
            <a:r>
              <a:rPr lang="sv-SE" dirty="0"/>
              <a:t>Infoga objekt här</a:t>
            </a:r>
          </a:p>
        </p:txBody>
      </p:sp>
      <p:sp>
        <p:nvSpPr>
          <p:cNvPr id="13" name="Platshållare för text 3">
            <a:extLst>
              <a:ext uri="{FF2B5EF4-FFF2-40B4-BE49-F238E27FC236}">
                <a16:creationId xmlns:a16="http://schemas.microsoft.com/office/drawing/2014/main" id="{CCB8DA12-877E-403B-B54E-C7CE8623B3A8}"/>
              </a:ext>
            </a:extLst>
          </p:cNvPr>
          <p:cNvSpPr>
            <a:spLocks noGrp="1"/>
          </p:cNvSpPr>
          <p:nvPr>
            <p:ph type="body" sz="quarter" idx="10" hasCustomPrompt="1"/>
          </p:nvPr>
        </p:nvSpPr>
        <p:spPr>
          <a:xfrm>
            <a:off x="6331267" y="2806977"/>
            <a:ext cx="4672013" cy="3431263"/>
          </a:xfrm>
        </p:spPr>
        <p:txBody>
          <a:bodyPr/>
          <a:lstStyle>
            <a:lvl1pPr>
              <a:defRPr/>
            </a:lvl1pPr>
          </a:lstStyle>
          <a:p>
            <a:pPr lvl="0"/>
            <a:r>
              <a:rPr lang="sv-SE" dirty="0"/>
              <a:t>Punktlista/Text (om endast text, ta bort punkten)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6" name="Platshållare för datum 15">
            <a:extLst>
              <a:ext uri="{FF2B5EF4-FFF2-40B4-BE49-F238E27FC236}">
                <a16:creationId xmlns:a16="http://schemas.microsoft.com/office/drawing/2014/main" id="{656192AE-CC9B-4D2D-93C1-CEF2CA83CC85}"/>
              </a:ext>
            </a:extLst>
          </p:cNvPr>
          <p:cNvSpPr>
            <a:spLocks noGrp="1"/>
          </p:cNvSpPr>
          <p:nvPr>
            <p:ph type="dt" sz="half" idx="12"/>
          </p:nvPr>
        </p:nvSpPr>
        <p:spPr/>
        <p:txBody>
          <a:bodyPr/>
          <a:lstStyle/>
          <a:p>
            <a:fld id="{C0CCACE3-B3D3-4001-AC78-F40DD1994BE3}" type="datetime1">
              <a:rPr lang="sv-SE" smtClean="0"/>
              <a:t>2024-03-14</a:t>
            </a:fld>
            <a:endParaRPr lang="en-US" dirty="0"/>
          </a:p>
        </p:txBody>
      </p:sp>
      <p:sp>
        <p:nvSpPr>
          <p:cNvPr id="17" name="Platshållare för sidfot 16">
            <a:extLst>
              <a:ext uri="{FF2B5EF4-FFF2-40B4-BE49-F238E27FC236}">
                <a16:creationId xmlns:a16="http://schemas.microsoft.com/office/drawing/2014/main" id="{410CC3DE-2BAD-4ECE-8CAB-AB871B71A9F0}"/>
              </a:ext>
            </a:extLst>
          </p:cNvPr>
          <p:cNvSpPr>
            <a:spLocks noGrp="1"/>
          </p:cNvSpPr>
          <p:nvPr>
            <p:ph type="ftr" sz="quarter" idx="13"/>
          </p:nvPr>
        </p:nvSpPr>
        <p:spPr/>
        <p:txBody>
          <a:bodyPr/>
          <a:lstStyle/>
          <a:p>
            <a:endParaRPr lang="en-US" dirty="0"/>
          </a:p>
        </p:txBody>
      </p:sp>
      <p:sp>
        <p:nvSpPr>
          <p:cNvPr id="18" name="Platshållare för bildnummer 17">
            <a:extLst>
              <a:ext uri="{FF2B5EF4-FFF2-40B4-BE49-F238E27FC236}">
                <a16:creationId xmlns:a16="http://schemas.microsoft.com/office/drawing/2014/main" id="{831D3E0E-15D0-4F40-B85C-02CFF74A99E2}"/>
              </a:ext>
            </a:extLst>
          </p:cNvPr>
          <p:cNvSpPr>
            <a:spLocks noGrp="1"/>
          </p:cNvSpPr>
          <p:nvPr>
            <p:ph type="sldNum" sz="quarter" idx="14"/>
          </p:nvPr>
        </p:nvSpPr>
        <p:spPr/>
        <p:txBody>
          <a:bodyPr/>
          <a:lstStyle/>
          <a:p>
            <a:fld id="{6052AE47-1D9B-4237-9D4E-EAAFC1FA5F32}" type="slidenum">
              <a:rPr lang="en-US" smtClean="0"/>
              <a:pPr/>
              <a:t>‹#›</a:t>
            </a:fld>
            <a:endParaRPr lang="en-US"/>
          </a:p>
        </p:txBody>
      </p:sp>
      <p:pic>
        <p:nvPicPr>
          <p:cNvPr id="7" name="Bildobjekt 18">
            <a:extLst>
              <a:ext uri="{FF2B5EF4-FFF2-40B4-BE49-F238E27FC236}">
                <a16:creationId xmlns:a16="http://schemas.microsoft.com/office/drawing/2014/main" id="{B35F0D6C-7123-394D-B2A8-69A7CF6B28C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6103" y="269823"/>
            <a:ext cx="1889787" cy="549584"/>
          </a:xfrm>
          <a:prstGeom prst="rect">
            <a:avLst/>
          </a:prstGeom>
        </p:spPr>
      </p:pic>
      <p:sp>
        <p:nvSpPr>
          <p:cNvPr id="15" name="Grafik hörnet 19">
            <a:extLst>
              <a:ext uri="{FF2B5EF4-FFF2-40B4-BE49-F238E27FC236}">
                <a16:creationId xmlns:a16="http://schemas.microsoft.com/office/drawing/2014/main" id="{64EC65B6-3BD6-4932-ABEF-7EDE12C46EA5}"/>
              </a:ext>
            </a:extLst>
          </p:cNvPr>
          <p:cNvSpPr>
            <a:spLocks noGrp="1"/>
          </p:cNvSpPr>
          <p:nvPr>
            <p:ph type="body" sz="quarter" idx="11" hasCustomPrompt="1"/>
          </p:nvPr>
        </p:nvSpPr>
        <p:spPr>
          <a:xfrm>
            <a:off x="10752000" y="5418000"/>
            <a:ext cx="1440000" cy="1440000"/>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70152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kt helbild">
    <p:spTree>
      <p:nvGrpSpPr>
        <p:cNvPr id="1" name=""/>
        <p:cNvGrpSpPr/>
        <p:nvPr/>
      </p:nvGrpSpPr>
      <p:grpSpPr>
        <a:xfrm>
          <a:off x="0" y="0"/>
          <a:ext cx="0" cy="0"/>
          <a:chOff x="0" y="0"/>
          <a:chExt cx="0" cy="0"/>
        </a:xfrm>
      </p:grpSpPr>
      <p:sp>
        <p:nvSpPr>
          <p:cNvPr id="10" name="Platshållare för innehåll 1">
            <a:extLst>
              <a:ext uri="{FF2B5EF4-FFF2-40B4-BE49-F238E27FC236}">
                <a16:creationId xmlns:a16="http://schemas.microsoft.com/office/drawing/2014/main" id="{AE452990-3A05-8F49-BEB9-39C33DF2BEF1}"/>
              </a:ext>
            </a:extLst>
          </p:cNvPr>
          <p:cNvSpPr>
            <a:spLocks noGrp="1"/>
          </p:cNvSpPr>
          <p:nvPr>
            <p:ph idx="1" hasCustomPrompt="1"/>
          </p:nvPr>
        </p:nvSpPr>
        <p:spPr>
          <a:xfrm>
            <a:off x="0" y="0"/>
            <a:ext cx="12192000" cy="6858000"/>
          </a:xfrm>
        </p:spPr>
        <p:txBody>
          <a:bodyPr>
            <a:normAutofit/>
          </a:bodyPr>
          <a:lstStyle>
            <a:lvl1pPr marL="0" indent="0">
              <a:buFont typeface="Arial" panose="020B0604020202020204" pitchFamily="34" charset="0"/>
              <a:buNone/>
              <a:defRPr sz="1800">
                <a:solidFill>
                  <a:schemeClr val="tx1"/>
                </a:solidFill>
              </a:defRPr>
            </a:lvl1pPr>
            <a:lvl2pPr marL="800100" indent="-342900">
              <a:buFont typeface="Arial" panose="020B0604020202020204" pitchFamily="34" charset="0"/>
              <a:buChar char="•"/>
              <a:defRPr sz="1600"/>
            </a:lvl2pPr>
            <a:lvl3pPr marL="1200150" indent="-285750">
              <a:buFont typeface="Arial" panose="020B0604020202020204" pitchFamily="34" charset="0"/>
              <a:buChar char="•"/>
              <a:defRPr sz="1600"/>
            </a:lvl3pPr>
            <a:lvl4pPr marL="1657350" indent="-285750">
              <a:buFont typeface="Arial" panose="020B0604020202020204" pitchFamily="34" charset="0"/>
              <a:buChar char="•"/>
              <a:defRPr sz="1400"/>
            </a:lvl4pPr>
            <a:lvl5pPr marL="2114550" indent="-285750">
              <a:buFont typeface="Arial" panose="020B0604020202020204" pitchFamily="34" charset="0"/>
              <a:buChar char="•"/>
              <a:defRPr sz="1400"/>
            </a:lvl5pPr>
            <a:lvl6pPr>
              <a:defRPr sz="2000"/>
            </a:lvl6pPr>
            <a:lvl7pPr>
              <a:defRPr sz="2000"/>
            </a:lvl7pPr>
            <a:lvl8pPr>
              <a:defRPr sz="2000"/>
            </a:lvl8pPr>
            <a:lvl9pPr>
              <a:defRPr sz="2000"/>
            </a:lvl9pPr>
          </a:lstStyle>
          <a:p>
            <a:pPr lvl="0"/>
            <a:r>
              <a:rPr lang="sv-SE" dirty="0"/>
              <a:t>Infoga objekt här</a:t>
            </a:r>
          </a:p>
        </p:txBody>
      </p:sp>
      <p:sp>
        <p:nvSpPr>
          <p:cNvPr id="7" name="Platshållare för datum 6">
            <a:extLst>
              <a:ext uri="{FF2B5EF4-FFF2-40B4-BE49-F238E27FC236}">
                <a16:creationId xmlns:a16="http://schemas.microsoft.com/office/drawing/2014/main" id="{B68641C8-7B29-40AC-AF57-209C1F08245D}"/>
              </a:ext>
            </a:extLst>
          </p:cNvPr>
          <p:cNvSpPr>
            <a:spLocks noGrp="1"/>
          </p:cNvSpPr>
          <p:nvPr>
            <p:ph type="dt" sz="half" idx="12"/>
          </p:nvPr>
        </p:nvSpPr>
        <p:spPr/>
        <p:txBody>
          <a:bodyPr/>
          <a:lstStyle/>
          <a:p>
            <a:fld id="{D5A565A6-D1DC-4E4F-B9AF-72DB8C0F19B4}" type="datetime1">
              <a:rPr lang="sv-SE" smtClean="0"/>
              <a:t>2024-03-14</a:t>
            </a:fld>
            <a:endParaRPr lang="en-US" dirty="0"/>
          </a:p>
        </p:txBody>
      </p:sp>
      <p:sp>
        <p:nvSpPr>
          <p:cNvPr id="8" name="Platshållare för sidfot 7">
            <a:extLst>
              <a:ext uri="{FF2B5EF4-FFF2-40B4-BE49-F238E27FC236}">
                <a16:creationId xmlns:a16="http://schemas.microsoft.com/office/drawing/2014/main" id="{951A95DB-1392-4D96-A1B4-3165954CEDFB}"/>
              </a:ext>
            </a:extLst>
          </p:cNvPr>
          <p:cNvSpPr>
            <a:spLocks noGrp="1"/>
          </p:cNvSpPr>
          <p:nvPr>
            <p:ph type="ftr" sz="quarter" idx="13"/>
          </p:nvPr>
        </p:nvSpPr>
        <p:spPr/>
        <p:txBody>
          <a:bodyPr/>
          <a:lstStyle/>
          <a:p>
            <a:endParaRPr lang="en-US" dirty="0"/>
          </a:p>
        </p:txBody>
      </p:sp>
      <p:sp>
        <p:nvSpPr>
          <p:cNvPr id="11" name="Platshållare för bildnummer 10">
            <a:extLst>
              <a:ext uri="{FF2B5EF4-FFF2-40B4-BE49-F238E27FC236}">
                <a16:creationId xmlns:a16="http://schemas.microsoft.com/office/drawing/2014/main" id="{6EDC1AA9-4561-4F5E-9038-F4509B0620AC}"/>
              </a:ext>
            </a:extLst>
          </p:cNvPr>
          <p:cNvSpPr>
            <a:spLocks noGrp="1"/>
          </p:cNvSpPr>
          <p:nvPr>
            <p:ph type="sldNum" sz="quarter" idx="14"/>
          </p:nvPr>
        </p:nvSpPr>
        <p:spPr/>
        <p:txBody>
          <a:bodyPr/>
          <a:lstStyle/>
          <a:p>
            <a:fld id="{6052AE47-1D9B-4237-9D4E-EAAFC1FA5F32}" type="slidenum">
              <a:rPr lang="en-US" smtClean="0"/>
              <a:pPr/>
              <a:t>‹#›</a:t>
            </a:fld>
            <a:endParaRPr lang="en-US"/>
          </a:p>
        </p:txBody>
      </p:sp>
      <p:sp>
        <p:nvSpPr>
          <p:cNvPr id="5" name="Grafik hörnet 11">
            <a:extLst>
              <a:ext uri="{FF2B5EF4-FFF2-40B4-BE49-F238E27FC236}">
                <a16:creationId xmlns:a16="http://schemas.microsoft.com/office/drawing/2014/main" id="{EE1C0B4D-7DBA-42BB-955B-B408BA3AC53C}"/>
              </a:ext>
            </a:extLst>
          </p:cNvPr>
          <p:cNvSpPr>
            <a:spLocks noGrp="1"/>
          </p:cNvSpPr>
          <p:nvPr>
            <p:ph type="body" sz="quarter" idx="11" hasCustomPrompt="1"/>
          </p:nvPr>
        </p:nvSpPr>
        <p:spPr>
          <a:xfrm>
            <a:off x="10752000" y="5418000"/>
            <a:ext cx="1440000" cy="144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lvl1pPr>
            <a:lvl2pPr marL="357187" indent="0">
              <a:buNone/>
              <a:defRPr sz="100"/>
            </a:lvl2pPr>
            <a:lvl3pPr marL="668337" indent="0">
              <a:buNone/>
              <a:defRPr sz="100"/>
            </a:lvl3pPr>
            <a:lvl4pPr marL="954087" indent="0">
              <a:buNone/>
              <a:defRPr sz="100"/>
            </a:lvl4pPr>
            <a:lvl5pPr marL="1200150" indent="0">
              <a:buNone/>
              <a:defRPr sz="100"/>
            </a:lvl5pPr>
          </a:lstStyle>
          <a:p>
            <a:pPr lvl="0"/>
            <a:r>
              <a:rPr lang="en-US" dirty="0"/>
              <a:t> </a:t>
            </a:r>
          </a:p>
        </p:txBody>
      </p:sp>
    </p:spTree>
    <p:extLst>
      <p:ext uri="{BB962C8B-B14F-4D97-AF65-F5344CB8AC3E}">
        <p14:creationId xmlns:p14="http://schemas.microsoft.com/office/powerpoint/2010/main" val="347584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utbild">
    <p:bg>
      <p:bgRef idx="1001">
        <a:schemeClr val="bg2"/>
      </p:bgRef>
    </p:bg>
    <p:spTree>
      <p:nvGrpSpPr>
        <p:cNvPr id="1" name=""/>
        <p:cNvGrpSpPr/>
        <p:nvPr/>
      </p:nvGrpSpPr>
      <p:grpSpPr>
        <a:xfrm>
          <a:off x="0" y="0"/>
          <a:ext cx="0" cy="0"/>
          <a:chOff x="0" y="0"/>
          <a:chExt cx="0" cy="0"/>
        </a:xfrm>
      </p:grpSpPr>
      <p:pic>
        <p:nvPicPr>
          <p:cNvPr id="7" name="Platshållare för innehåll 1">
            <a:extLst>
              <a:ext uri="{FF2B5EF4-FFF2-40B4-BE49-F238E27FC236}">
                <a16:creationId xmlns:a16="http://schemas.microsoft.com/office/drawing/2014/main" id="{2DACDAF6-ABE3-2840-A2F2-6632A3FC96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latshållare för datum 5">
            <a:extLst>
              <a:ext uri="{FF2B5EF4-FFF2-40B4-BE49-F238E27FC236}">
                <a16:creationId xmlns:a16="http://schemas.microsoft.com/office/drawing/2014/main" id="{E0327E65-DFD8-4575-B926-0D5850C2048C}"/>
              </a:ext>
            </a:extLst>
          </p:cNvPr>
          <p:cNvSpPr>
            <a:spLocks noGrp="1"/>
          </p:cNvSpPr>
          <p:nvPr>
            <p:ph type="dt" sz="half" idx="10"/>
          </p:nvPr>
        </p:nvSpPr>
        <p:spPr/>
        <p:txBody>
          <a:bodyPr/>
          <a:lstStyle/>
          <a:p>
            <a:fld id="{3E6BF2E8-7B57-4C0F-91BC-62CB47D3732B}" type="datetime1">
              <a:rPr lang="sv-SE" smtClean="0"/>
              <a:t>2024-03-14</a:t>
            </a:fld>
            <a:endParaRPr lang="en-US" dirty="0"/>
          </a:p>
        </p:txBody>
      </p:sp>
      <p:sp>
        <p:nvSpPr>
          <p:cNvPr id="8" name="Platshållare för sidfot 7">
            <a:extLst>
              <a:ext uri="{FF2B5EF4-FFF2-40B4-BE49-F238E27FC236}">
                <a16:creationId xmlns:a16="http://schemas.microsoft.com/office/drawing/2014/main" id="{096A059D-FB04-42DE-869A-2EA4C4A7814E}"/>
              </a:ext>
            </a:extLst>
          </p:cNvPr>
          <p:cNvSpPr>
            <a:spLocks noGrp="1"/>
          </p:cNvSpPr>
          <p:nvPr>
            <p:ph type="ftr" sz="quarter" idx="11"/>
          </p:nvPr>
        </p:nvSpPr>
        <p:spPr/>
        <p:txBody>
          <a:bodyPr/>
          <a:lstStyle/>
          <a:p>
            <a:endParaRPr lang="en-US" dirty="0"/>
          </a:p>
        </p:txBody>
      </p:sp>
      <p:sp>
        <p:nvSpPr>
          <p:cNvPr id="9" name="Platshållare för bildnummer 8">
            <a:extLst>
              <a:ext uri="{FF2B5EF4-FFF2-40B4-BE49-F238E27FC236}">
                <a16:creationId xmlns:a16="http://schemas.microsoft.com/office/drawing/2014/main" id="{1890BDA3-8ECB-45CD-A547-F1BCE3981906}"/>
              </a:ext>
            </a:extLst>
          </p:cNvPr>
          <p:cNvSpPr>
            <a:spLocks noGrp="1"/>
          </p:cNvSpPr>
          <p:nvPr>
            <p:ph type="sldNum" sz="quarter" idx="12"/>
          </p:nvPr>
        </p:nvSpPr>
        <p:spPr/>
        <p:txBody>
          <a:bodyPr/>
          <a:lstStyle/>
          <a:p>
            <a:fld id="{6052AE47-1D9B-4237-9D4E-EAAFC1FA5F32}" type="slidenum">
              <a:rPr lang="en-US" smtClean="0"/>
              <a:pPr/>
              <a:t>‹#›</a:t>
            </a:fld>
            <a:endParaRPr lang="en-US"/>
          </a:p>
        </p:txBody>
      </p:sp>
    </p:spTree>
    <p:extLst>
      <p:ext uri="{BB962C8B-B14F-4D97-AF65-F5344CB8AC3E}">
        <p14:creationId xmlns:p14="http://schemas.microsoft.com/office/powerpoint/2010/main" val="179003215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Platshållare för rubrik 1">
            <a:extLst>
              <a:ext uri="{FF2B5EF4-FFF2-40B4-BE49-F238E27FC236}">
                <a16:creationId xmlns:a16="http://schemas.microsoft.com/office/drawing/2014/main" id="{D27A04EA-5D2D-4453-832D-80F827BAC2B7}"/>
              </a:ext>
            </a:extLst>
          </p:cNvPr>
          <p:cNvSpPr>
            <a:spLocks noGrp="1"/>
          </p:cNvSpPr>
          <p:nvPr>
            <p:ph type="title"/>
          </p:nvPr>
        </p:nvSpPr>
        <p:spPr>
          <a:xfrm>
            <a:off x="1191395" y="1135155"/>
            <a:ext cx="7160123" cy="1166337"/>
          </a:xfrm>
          <a:prstGeom prst="rect">
            <a:avLst/>
          </a:prstGeom>
        </p:spPr>
        <p:txBody>
          <a:bodyPr vert="horz" lIns="90000" tIns="45720" rIns="91440" bIns="45720" rtlCol="0" anchor="b" anchorCtr="0">
            <a:noAutofit/>
          </a:bodyPr>
          <a:lstStyle/>
          <a:p>
            <a:r>
              <a:rPr lang="sv-SE" dirty="0"/>
              <a:t>Klicka här för att ändra mall </a:t>
            </a:r>
            <a:br>
              <a:rPr lang="sv-SE" dirty="0"/>
            </a:br>
            <a:r>
              <a:rPr lang="sv-SE" dirty="0"/>
              <a:t>för rubrikformat</a:t>
            </a:r>
          </a:p>
        </p:txBody>
      </p:sp>
      <p:sp>
        <p:nvSpPr>
          <p:cNvPr id="3" name="Platshållare för text 2">
            <a:extLst>
              <a:ext uri="{FF2B5EF4-FFF2-40B4-BE49-F238E27FC236}">
                <a16:creationId xmlns:a16="http://schemas.microsoft.com/office/drawing/2014/main" id="{19C3D401-CE45-499F-ABCD-2A7EB99D72B1}"/>
              </a:ext>
            </a:extLst>
          </p:cNvPr>
          <p:cNvSpPr>
            <a:spLocks noGrp="1"/>
          </p:cNvSpPr>
          <p:nvPr>
            <p:ph type="body" idx="1"/>
          </p:nvPr>
        </p:nvSpPr>
        <p:spPr>
          <a:xfrm>
            <a:off x="1191396" y="2420897"/>
            <a:ext cx="8775564" cy="36000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 name="Platshållare för datum 3">
            <a:extLst>
              <a:ext uri="{FF2B5EF4-FFF2-40B4-BE49-F238E27FC236}">
                <a16:creationId xmlns:a16="http://schemas.microsoft.com/office/drawing/2014/main" id="{EA165AF1-41DA-4090-BD32-976565B6B51F}"/>
              </a:ext>
            </a:extLst>
          </p:cNvPr>
          <p:cNvSpPr>
            <a:spLocks noGrp="1"/>
          </p:cNvSpPr>
          <p:nvPr>
            <p:ph type="dt" sz="half" idx="2"/>
          </p:nvPr>
        </p:nvSpPr>
        <p:spPr>
          <a:xfrm>
            <a:off x="1191394" y="6356350"/>
            <a:ext cx="856800" cy="365125"/>
          </a:xfrm>
          <a:prstGeom prst="rect">
            <a:avLst/>
          </a:prstGeom>
        </p:spPr>
        <p:txBody>
          <a:bodyPr vert="horz" lIns="91440" tIns="45720" rIns="91440" bIns="45720" rtlCol="0" anchor="b" anchorCtr="0"/>
          <a:lstStyle>
            <a:lvl1pPr algn="l">
              <a:defRPr sz="1200">
                <a:solidFill>
                  <a:schemeClr val="tx1"/>
                </a:solidFill>
              </a:defRPr>
            </a:lvl1pPr>
          </a:lstStyle>
          <a:p>
            <a:fld id="{D9553B59-50B1-43CF-917D-C0EC0F1A1FEE}" type="datetime1">
              <a:rPr lang="sv-SE" smtClean="0"/>
              <a:t>2024-03-14</a:t>
            </a:fld>
            <a:endParaRPr lang="en-US" dirty="0"/>
          </a:p>
        </p:txBody>
      </p:sp>
      <p:sp>
        <p:nvSpPr>
          <p:cNvPr id="5" name="Platshållare för sidfot 4">
            <a:extLst>
              <a:ext uri="{FF2B5EF4-FFF2-40B4-BE49-F238E27FC236}">
                <a16:creationId xmlns:a16="http://schemas.microsoft.com/office/drawing/2014/main" id="{1900D5F4-BE0B-48D5-9B54-B01F5FEF0DCE}"/>
              </a:ext>
            </a:extLst>
          </p:cNvPr>
          <p:cNvSpPr>
            <a:spLocks noGrp="1"/>
          </p:cNvSpPr>
          <p:nvPr>
            <p:ph type="ftr" sz="quarter" idx="3"/>
          </p:nvPr>
        </p:nvSpPr>
        <p:spPr>
          <a:xfrm>
            <a:off x="2116183" y="6356350"/>
            <a:ext cx="7111442" cy="365125"/>
          </a:xfrm>
          <a:prstGeom prst="rect">
            <a:avLst/>
          </a:prstGeom>
        </p:spPr>
        <p:txBody>
          <a:bodyPr vert="horz" lIns="91440" tIns="45720" rIns="91440" bIns="45720" rtlCol="0" anchor="b" anchorCtr="0"/>
          <a:lstStyle>
            <a:lvl1pPr algn="l">
              <a:defRPr sz="1200">
                <a:solidFill>
                  <a:schemeClr val="tx1"/>
                </a:solidFill>
              </a:defRPr>
            </a:lvl1pPr>
          </a:lstStyle>
          <a:p>
            <a:endParaRPr lang="en-US" dirty="0"/>
          </a:p>
        </p:txBody>
      </p:sp>
      <p:sp>
        <p:nvSpPr>
          <p:cNvPr id="6" name="Platshållare för bildnummer 5">
            <a:extLst>
              <a:ext uri="{FF2B5EF4-FFF2-40B4-BE49-F238E27FC236}">
                <a16:creationId xmlns:a16="http://schemas.microsoft.com/office/drawing/2014/main" id="{93CFC1FD-C7E7-4884-9676-288C99845E02}"/>
              </a:ext>
            </a:extLst>
          </p:cNvPr>
          <p:cNvSpPr>
            <a:spLocks noGrp="1"/>
          </p:cNvSpPr>
          <p:nvPr>
            <p:ph type="sldNum" sz="quarter" idx="4"/>
          </p:nvPr>
        </p:nvSpPr>
        <p:spPr>
          <a:xfrm>
            <a:off x="9297202" y="6356350"/>
            <a:ext cx="669758" cy="365125"/>
          </a:xfrm>
          <a:prstGeom prst="rect">
            <a:avLst/>
          </a:prstGeom>
        </p:spPr>
        <p:txBody>
          <a:bodyPr vert="horz" lIns="91440" tIns="45720" rIns="91440" bIns="45720" rtlCol="0" anchor="b" anchorCtr="0"/>
          <a:lstStyle>
            <a:lvl1pPr algn="r">
              <a:defRPr sz="1200">
                <a:solidFill>
                  <a:schemeClr val="tx1"/>
                </a:solidFill>
              </a:defRPr>
            </a:lvl1pPr>
          </a:lstStyle>
          <a:p>
            <a:fld id="{6052AE47-1D9B-4237-9D4E-EAAFC1FA5F32}" type="slidenum">
              <a:rPr lang="en-US" smtClean="0"/>
              <a:pPr/>
              <a:t>‹#›</a:t>
            </a:fld>
            <a:endParaRPr lang="en-US"/>
          </a:p>
        </p:txBody>
      </p:sp>
    </p:spTree>
    <p:extLst>
      <p:ext uri="{BB962C8B-B14F-4D97-AF65-F5344CB8AC3E}">
        <p14:creationId xmlns:p14="http://schemas.microsoft.com/office/powerpoint/2010/main" val="3309817947"/>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94" r:id="rId3"/>
    <p:sldLayoutId id="2147483695" r:id="rId4"/>
    <p:sldLayoutId id="2147483692" r:id="rId5"/>
    <p:sldLayoutId id="2147483687" r:id="rId6"/>
    <p:sldLayoutId id="2147483685" r:id="rId7"/>
    <p:sldLayoutId id="2147483686" r:id="rId8"/>
  </p:sldLayoutIdLst>
  <p:hf sldNum="0" hdr="0" ftr="0"/>
  <p:txStyles>
    <p:titleStyle>
      <a:lvl1pPr algn="l" defTabSz="914400" rtl="0" eaLnBrk="1" latinLnBrk="0" hangingPunct="1">
        <a:lnSpc>
          <a:spcPct val="90000"/>
        </a:lnSpc>
        <a:spcBef>
          <a:spcPct val="0"/>
        </a:spcBef>
        <a:buNone/>
        <a:defRPr sz="3200" b="1" i="0" kern="1200" cap="none"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539750" indent="-182563"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835025" indent="-166688"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101725" indent="-147638"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317625" indent="-117475"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9Cbu1v2OQ7s" TargetMode="Externa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se/url?sa=i&amp;rct=j&amp;q=&amp;esrc=s&amp;frm=1&amp;source=images&amp;cd=&amp;cad=rja&amp;uact=8&amp;docid=jPXUdZhAWqWbZM&amp;tbnid=q2_UlFjYhhKgMM:&amp;ved=0CAUQjRw&amp;url=http://www.barnkalaset.se/guldmynt-choklad-20-pack&amp;ei=pcpgU5TQBsfxPN_8gcgN&amp;bvm=bv.65636070,d.d2k&amp;psig=AFQjCNHorHPW7NBUG9sKzodnyi_Zz-GnVg&amp;ust=139893864790018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C9AD5-71C7-4437-9C09-70EA80A1E179}"/>
              </a:ext>
            </a:extLst>
          </p:cNvPr>
          <p:cNvSpPr>
            <a:spLocks noGrp="1"/>
          </p:cNvSpPr>
          <p:nvPr>
            <p:ph type="ctrTitle"/>
          </p:nvPr>
        </p:nvSpPr>
        <p:spPr/>
        <p:txBody>
          <a:bodyPr>
            <a:normAutofit fontScale="90000"/>
          </a:bodyPr>
          <a:lstStyle/>
          <a:p>
            <a:r>
              <a:rPr lang="sv-SE" noProof="0" dirty="0"/>
              <a:t>Vad är IF Metall?</a:t>
            </a:r>
            <a:br>
              <a:rPr lang="sv-SE" noProof="0" dirty="0"/>
            </a:br>
            <a:br>
              <a:rPr lang="sv-SE" noProof="0" dirty="0"/>
            </a:br>
            <a:r>
              <a:rPr lang="sv-SE" noProof="0" dirty="0"/>
              <a:t>Varför behövs facket?</a:t>
            </a:r>
          </a:p>
        </p:txBody>
      </p:sp>
      <p:sp>
        <p:nvSpPr>
          <p:cNvPr id="3" name="Underrubrik 2">
            <a:extLst>
              <a:ext uri="{FF2B5EF4-FFF2-40B4-BE49-F238E27FC236}">
                <a16:creationId xmlns:a16="http://schemas.microsoft.com/office/drawing/2014/main" id="{9B844FEE-46B4-477E-BA9B-FEF9D788DB63}"/>
              </a:ext>
            </a:extLst>
          </p:cNvPr>
          <p:cNvSpPr>
            <a:spLocks noGrp="1"/>
          </p:cNvSpPr>
          <p:nvPr>
            <p:ph type="subTitle" idx="1"/>
          </p:nvPr>
        </p:nvSpPr>
        <p:spPr/>
        <p:txBody>
          <a:bodyPr/>
          <a:lstStyle/>
          <a:p>
            <a:endParaRPr lang="en-US"/>
          </a:p>
        </p:txBody>
      </p:sp>
      <p:sp>
        <p:nvSpPr>
          <p:cNvPr id="4" name="Platshållare för text 3">
            <a:extLst>
              <a:ext uri="{FF2B5EF4-FFF2-40B4-BE49-F238E27FC236}">
                <a16:creationId xmlns:a16="http://schemas.microsoft.com/office/drawing/2014/main" id="{0EE7E4FF-95EA-420A-95C2-D16FBE2C9894}"/>
              </a:ext>
            </a:extLst>
          </p:cNvPr>
          <p:cNvSpPr>
            <a:spLocks noGrp="1"/>
          </p:cNvSpPr>
          <p:nvPr>
            <p:ph type="body" sz="quarter" idx="10"/>
          </p:nvPr>
        </p:nvSpPr>
        <p:spPr/>
        <p:txBody>
          <a:bodyPr/>
          <a:lstStyle/>
          <a:p>
            <a:endParaRPr lang="en-US"/>
          </a:p>
        </p:txBody>
      </p:sp>
      <p:sp>
        <p:nvSpPr>
          <p:cNvPr id="5" name="Platshållare för datum 4">
            <a:extLst>
              <a:ext uri="{FF2B5EF4-FFF2-40B4-BE49-F238E27FC236}">
                <a16:creationId xmlns:a16="http://schemas.microsoft.com/office/drawing/2014/main" id="{9D2D4480-CEAA-C2AF-CD29-A320A5962A9D}"/>
              </a:ext>
            </a:extLst>
          </p:cNvPr>
          <p:cNvSpPr>
            <a:spLocks noGrp="1"/>
          </p:cNvSpPr>
          <p:nvPr>
            <p:ph type="dt" sz="half" idx="11"/>
          </p:nvPr>
        </p:nvSpPr>
        <p:spPr/>
        <p:txBody>
          <a:bodyPr/>
          <a:lstStyle/>
          <a:p>
            <a:fld id="{50A43AF1-C5E5-4087-B6B3-4E4B2A89168A}" type="datetime1">
              <a:rPr lang="sv-SE" smtClean="0"/>
              <a:t>2024-03-14</a:t>
            </a:fld>
            <a:endParaRPr lang="en-US" dirty="0"/>
          </a:p>
        </p:txBody>
      </p:sp>
    </p:spTree>
    <p:extLst>
      <p:ext uri="{BB962C8B-B14F-4D97-AF65-F5344CB8AC3E}">
        <p14:creationId xmlns:p14="http://schemas.microsoft.com/office/powerpoint/2010/main" val="3538900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noProof="0" dirty="0"/>
              <a:t>Dagens arbetsmarknad</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pic>
        <p:nvPicPr>
          <p:cNvPr id="4" name="Platshållare för innehåll 4">
            <a:extLst>
              <a:ext uri="{FF2B5EF4-FFF2-40B4-BE49-F238E27FC236}">
                <a16:creationId xmlns:a16="http://schemas.microsoft.com/office/drawing/2014/main" id="{97B528C1-71BA-7DFB-443F-E276C1FC4BBF}"/>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749675" y="2001401"/>
            <a:ext cx="5202736" cy="3954079"/>
          </a:xfrm>
        </p:spPr>
      </p:pic>
      <p:sp>
        <p:nvSpPr>
          <p:cNvPr id="5" name="textruta 4">
            <a:extLst>
              <a:ext uri="{FF2B5EF4-FFF2-40B4-BE49-F238E27FC236}">
                <a16:creationId xmlns:a16="http://schemas.microsoft.com/office/drawing/2014/main" id="{2341BAC1-7853-0F8C-4EB8-8AD35D089491}"/>
              </a:ext>
            </a:extLst>
          </p:cNvPr>
          <p:cNvSpPr txBox="1"/>
          <p:nvPr/>
        </p:nvSpPr>
        <p:spPr>
          <a:xfrm>
            <a:off x="8600709" y="6145865"/>
            <a:ext cx="856800" cy="215444"/>
          </a:xfrm>
          <a:prstGeom prst="rect">
            <a:avLst/>
          </a:prstGeom>
          <a:noFill/>
        </p:spPr>
        <p:txBody>
          <a:bodyPr wrap="square" rtlCol="0">
            <a:spAutoFit/>
          </a:bodyPr>
          <a:lstStyle/>
          <a:p>
            <a:r>
              <a:rPr lang="sv-SE" sz="800" dirty="0"/>
              <a:t>Robert Nyberg</a:t>
            </a:r>
          </a:p>
        </p:txBody>
      </p:sp>
    </p:spTree>
    <p:extLst>
      <p:ext uri="{BB962C8B-B14F-4D97-AF65-F5344CB8AC3E}">
        <p14:creationId xmlns:p14="http://schemas.microsoft.com/office/powerpoint/2010/main" val="354133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noProof="0" dirty="0"/>
              <a:t>Dagens arbetsmarknad</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5" name="textruta 4">
            <a:extLst>
              <a:ext uri="{FF2B5EF4-FFF2-40B4-BE49-F238E27FC236}">
                <a16:creationId xmlns:a16="http://schemas.microsoft.com/office/drawing/2014/main" id="{2341BAC1-7853-0F8C-4EB8-8AD35D089491}"/>
              </a:ext>
            </a:extLst>
          </p:cNvPr>
          <p:cNvSpPr txBox="1"/>
          <p:nvPr/>
        </p:nvSpPr>
        <p:spPr>
          <a:xfrm>
            <a:off x="8600708" y="6145865"/>
            <a:ext cx="1274811" cy="338554"/>
          </a:xfrm>
          <a:prstGeom prst="rect">
            <a:avLst/>
          </a:prstGeom>
          <a:noFill/>
        </p:spPr>
        <p:txBody>
          <a:bodyPr wrap="square" rtlCol="0">
            <a:spAutoFit/>
          </a:bodyPr>
          <a:lstStyle/>
          <a:p>
            <a:r>
              <a:rPr lang="sv-SE" sz="800" dirty="0"/>
              <a:t>LO skolinformationsmaterial</a:t>
            </a:r>
          </a:p>
        </p:txBody>
      </p:sp>
      <p:pic>
        <p:nvPicPr>
          <p:cNvPr id="7" name="Platshållare för innehåll 4">
            <a:extLst>
              <a:ext uri="{FF2B5EF4-FFF2-40B4-BE49-F238E27FC236}">
                <a16:creationId xmlns:a16="http://schemas.microsoft.com/office/drawing/2014/main" id="{F352E895-4999-09D6-4B26-B7D2DD5B858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146028" y="2413000"/>
            <a:ext cx="4864893" cy="3603625"/>
          </a:xfrm>
          <a:prstGeom prst="rect">
            <a:avLst/>
          </a:prstGeom>
        </p:spPr>
      </p:pic>
    </p:spTree>
    <p:extLst>
      <p:ext uri="{BB962C8B-B14F-4D97-AF65-F5344CB8AC3E}">
        <p14:creationId xmlns:p14="http://schemas.microsoft.com/office/powerpoint/2010/main" val="351906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dirty="0"/>
              <a:t>Kollektivavtal</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pic>
        <p:nvPicPr>
          <p:cNvPr id="9" name="Platshållare för innehåll 8" descr="En bild som visar text, Publikation, Pappersprodukt, papper&#10;&#10;Automatiskt genererad beskrivning">
            <a:extLst>
              <a:ext uri="{FF2B5EF4-FFF2-40B4-BE49-F238E27FC236}">
                <a16:creationId xmlns:a16="http://schemas.microsoft.com/office/drawing/2014/main" id="{628BC79B-5155-CC28-DB36-DD2AA08DC6D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48194" y="1811016"/>
            <a:ext cx="7579598" cy="4205609"/>
          </a:xfrm>
        </p:spPr>
      </p:pic>
    </p:spTree>
    <p:extLst>
      <p:ext uri="{BB962C8B-B14F-4D97-AF65-F5344CB8AC3E}">
        <p14:creationId xmlns:p14="http://schemas.microsoft.com/office/powerpoint/2010/main" val="15006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dirty="0"/>
              <a:t>Kollektivavtal</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Platshållare för innehåll 3">
            <a:extLst>
              <a:ext uri="{FF2B5EF4-FFF2-40B4-BE49-F238E27FC236}">
                <a16:creationId xmlns:a16="http://schemas.microsoft.com/office/drawing/2014/main" id="{FAE67D29-9EA7-7C36-3AAC-A10515923095}"/>
              </a:ext>
            </a:extLst>
          </p:cNvPr>
          <p:cNvSpPr>
            <a:spLocks noGrp="1"/>
          </p:cNvSpPr>
          <p:nvPr>
            <p:ph sz="quarter" idx="10"/>
          </p:nvPr>
        </p:nvSpPr>
        <p:spPr/>
        <p:txBody>
          <a:bodyPr/>
          <a:lstStyle/>
          <a:p>
            <a:r>
              <a:rPr lang="sv-SE" dirty="0"/>
              <a:t>IF Metall har 38 olika kollektivavtal</a:t>
            </a:r>
          </a:p>
          <a:p>
            <a:r>
              <a:rPr lang="sv-SE" dirty="0"/>
              <a:t>Kollektivavtal är tidsbegränsade dokument</a:t>
            </a:r>
          </a:p>
          <a:p>
            <a:r>
              <a:rPr lang="sv-SE" dirty="0"/>
              <a:t>Regler som facket och arbetsgivaren är överens om och är skyldiga att följa</a:t>
            </a:r>
          </a:p>
          <a:p>
            <a:r>
              <a:rPr lang="sv-SE" dirty="0"/>
              <a:t>Lägsta tillåtna lön</a:t>
            </a:r>
          </a:p>
          <a:p>
            <a:r>
              <a:rPr lang="sv-SE" dirty="0"/>
              <a:t>Eventuell OB - ersättning och övertidsersättning</a:t>
            </a:r>
          </a:p>
          <a:p>
            <a:r>
              <a:rPr lang="sv-SE" dirty="0"/>
              <a:t>Att du är försäkrad på jobbet</a:t>
            </a:r>
          </a:p>
          <a:p>
            <a:r>
              <a:rPr lang="sv-SE" dirty="0"/>
              <a:t>Gäller alla på din arbetsplats</a:t>
            </a:r>
          </a:p>
          <a:p>
            <a:r>
              <a:rPr lang="sv-SE" dirty="0"/>
              <a:t>Att företag konkurrerar på lika villkor</a:t>
            </a:r>
          </a:p>
          <a:p>
            <a:pPr marL="0" indent="0">
              <a:buNone/>
            </a:pPr>
            <a:r>
              <a:rPr lang="sv-SE" dirty="0"/>
              <a:t>							</a:t>
            </a:r>
          </a:p>
        </p:txBody>
      </p:sp>
      <p:pic>
        <p:nvPicPr>
          <p:cNvPr id="6" name="Bildobjekt 5" descr="Illustration_KOLLEKTIVAVTAL_papper.ai">
            <a:extLst>
              <a:ext uri="{FF2B5EF4-FFF2-40B4-BE49-F238E27FC236}">
                <a16:creationId xmlns:a16="http://schemas.microsoft.com/office/drawing/2014/main" id="{2DE5171D-66C1-A77C-443D-87B1952F52A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8036" t="30576" r="27066" b="38992"/>
          <a:stretch/>
        </p:blipFill>
        <p:spPr>
          <a:xfrm>
            <a:off x="5364088" y="4293096"/>
            <a:ext cx="2175854" cy="2087058"/>
          </a:xfrm>
          <a:prstGeom prst="rect">
            <a:avLst/>
          </a:prstGeom>
        </p:spPr>
      </p:pic>
    </p:spTree>
    <p:extLst>
      <p:ext uri="{BB962C8B-B14F-4D97-AF65-F5344CB8AC3E}">
        <p14:creationId xmlns:p14="http://schemas.microsoft.com/office/powerpoint/2010/main" val="133809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8" y="1075257"/>
            <a:ext cx="6955683" cy="526897"/>
          </a:xfrm>
        </p:spPr>
        <p:txBody>
          <a:bodyPr/>
          <a:lstStyle/>
          <a:p>
            <a:r>
              <a:rPr lang="sv-SE" noProof="0" dirty="0"/>
              <a:t>Medlemskap och avtal ger mer</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32" name="Ellips 31">
            <a:extLst>
              <a:ext uri="{FF2B5EF4-FFF2-40B4-BE49-F238E27FC236}">
                <a16:creationId xmlns:a16="http://schemas.microsoft.com/office/drawing/2014/main" id="{B1CABCF7-C6E1-C9BC-E13F-CDE7443F3916}"/>
              </a:ext>
            </a:extLst>
          </p:cNvPr>
          <p:cNvSpPr/>
          <p:nvPr/>
        </p:nvSpPr>
        <p:spPr>
          <a:xfrm>
            <a:off x="1187065" y="4927368"/>
            <a:ext cx="486054" cy="43204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3" name="Rektangel med rundade hörn på samma sida 7">
            <a:extLst>
              <a:ext uri="{FF2B5EF4-FFF2-40B4-BE49-F238E27FC236}">
                <a16:creationId xmlns:a16="http://schemas.microsoft.com/office/drawing/2014/main" id="{EE211557-912E-DDB2-34BF-0AB6BE59EC3E}"/>
              </a:ext>
            </a:extLst>
          </p:cNvPr>
          <p:cNvSpPr/>
          <p:nvPr/>
        </p:nvSpPr>
        <p:spPr>
          <a:xfrm>
            <a:off x="1047511" y="5394786"/>
            <a:ext cx="792088" cy="336044"/>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cxnSp>
        <p:nvCxnSpPr>
          <p:cNvPr id="34" name="Rak 8">
            <a:extLst>
              <a:ext uri="{FF2B5EF4-FFF2-40B4-BE49-F238E27FC236}">
                <a16:creationId xmlns:a16="http://schemas.microsoft.com/office/drawing/2014/main" id="{8246DFC4-53B9-086E-FCFE-B3A32509E5F8}"/>
              </a:ext>
            </a:extLst>
          </p:cNvPr>
          <p:cNvCxnSpPr/>
          <p:nvPr/>
        </p:nvCxnSpPr>
        <p:spPr>
          <a:xfrm>
            <a:off x="1190655" y="5582228"/>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35" name="Rak 9">
            <a:extLst>
              <a:ext uri="{FF2B5EF4-FFF2-40B4-BE49-F238E27FC236}">
                <a16:creationId xmlns:a16="http://schemas.microsoft.com/office/drawing/2014/main" id="{1FADC105-E2BD-70BC-EC1D-BE0590A28930}"/>
              </a:ext>
            </a:extLst>
          </p:cNvPr>
          <p:cNvCxnSpPr/>
          <p:nvPr/>
        </p:nvCxnSpPr>
        <p:spPr>
          <a:xfrm>
            <a:off x="1673119" y="5582228"/>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6" name="Ellips 35">
            <a:extLst>
              <a:ext uri="{FF2B5EF4-FFF2-40B4-BE49-F238E27FC236}">
                <a16:creationId xmlns:a16="http://schemas.microsoft.com/office/drawing/2014/main" id="{10B71E77-AFC4-3CD8-E640-4A14BB704A6E}"/>
              </a:ext>
            </a:extLst>
          </p:cNvPr>
          <p:cNvSpPr/>
          <p:nvPr/>
        </p:nvSpPr>
        <p:spPr>
          <a:xfrm>
            <a:off x="7846266" y="2107526"/>
            <a:ext cx="486054"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37" name="Rektangel med rundade hörn på samma sida 11">
            <a:extLst>
              <a:ext uri="{FF2B5EF4-FFF2-40B4-BE49-F238E27FC236}">
                <a16:creationId xmlns:a16="http://schemas.microsoft.com/office/drawing/2014/main" id="{E3B1D5C8-8431-6069-8642-89A6149E3CDF}"/>
              </a:ext>
            </a:extLst>
          </p:cNvPr>
          <p:cNvSpPr/>
          <p:nvPr/>
        </p:nvSpPr>
        <p:spPr>
          <a:xfrm>
            <a:off x="7684248" y="2563570"/>
            <a:ext cx="792088" cy="33604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cxnSp>
        <p:nvCxnSpPr>
          <p:cNvPr id="38" name="Rak 12">
            <a:extLst>
              <a:ext uri="{FF2B5EF4-FFF2-40B4-BE49-F238E27FC236}">
                <a16:creationId xmlns:a16="http://schemas.microsoft.com/office/drawing/2014/main" id="{E833A76C-48B7-B9E5-9741-DEC1B9926F2A}"/>
              </a:ext>
            </a:extLst>
          </p:cNvPr>
          <p:cNvCxnSpPr/>
          <p:nvPr/>
        </p:nvCxnSpPr>
        <p:spPr>
          <a:xfrm>
            <a:off x="7846266" y="2755598"/>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39" name="Ellips 38">
            <a:extLst>
              <a:ext uri="{FF2B5EF4-FFF2-40B4-BE49-F238E27FC236}">
                <a16:creationId xmlns:a16="http://schemas.microsoft.com/office/drawing/2014/main" id="{24687A78-36B7-CC43-8969-E3016CCD0BA2}"/>
              </a:ext>
            </a:extLst>
          </p:cNvPr>
          <p:cNvSpPr/>
          <p:nvPr/>
        </p:nvSpPr>
        <p:spPr>
          <a:xfrm>
            <a:off x="1596858" y="2087230"/>
            <a:ext cx="486054" cy="4320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sp>
        <p:nvSpPr>
          <p:cNvPr id="40" name="Rektangel med rundade hörn på samma sida 14">
            <a:extLst>
              <a:ext uri="{FF2B5EF4-FFF2-40B4-BE49-F238E27FC236}">
                <a16:creationId xmlns:a16="http://schemas.microsoft.com/office/drawing/2014/main" id="{3D29CCB3-DDED-899A-0EAE-C75FF5FD5E44}"/>
              </a:ext>
            </a:extLst>
          </p:cNvPr>
          <p:cNvSpPr/>
          <p:nvPr/>
        </p:nvSpPr>
        <p:spPr>
          <a:xfrm>
            <a:off x="1443555" y="2553139"/>
            <a:ext cx="792088" cy="33604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p>
        </p:txBody>
      </p:sp>
      <p:cxnSp>
        <p:nvCxnSpPr>
          <p:cNvPr id="41" name="Rak 15">
            <a:extLst>
              <a:ext uri="{FF2B5EF4-FFF2-40B4-BE49-F238E27FC236}">
                <a16:creationId xmlns:a16="http://schemas.microsoft.com/office/drawing/2014/main" id="{7CC0B615-9960-2AC4-C005-ED6971157A1D}"/>
              </a:ext>
            </a:extLst>
          </p:cNvPr>
          <p:cNvCxnSpPr/>
          <p:nvPr/>
        </p:nvCxnSpPr>
        <p:spPr>
          <a:xfrm>
            <a:off x="1596858" y="2735302"/>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cxnSp>
        <p:nvCxnSpPr>
          <p:cNvPr id="42" name="Rak 16">
            <a:extLst>
              <a:ext uri="{FF2B5EF4-FFF2-40B4-BE49-F238E27FC236}">
                <a16:creationId xmlns:a16="http://schemas.microsoft.com/office/drawing/2014/main" id="{6B260599-1EFB-3FFB-067D-F5E419D7FF9E}"/>
              </a:ext>
            </a:extLst>
          </p:cNvPr>
          <p:cNvCxnSpPr/>
          <p:nvPr/>
        </p:nvCxnSpPr>
        <p:spPr>
          <a:xfrm>
            <a:off x="2082912" y="2733246"/>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43" name="Ellips 42">
            <a:extLst>
              <a:ext uri="{FF2B5EF4-FFF2-40B4-BE49-F238E27FC236}">
                <a16:creationId xmlns:a16="http://schemas.microsoft.com/office/drawing/2014/main" id="{88BCFAE1-4FCD-6A6D-8C5E-C067FE49D2F8}"/>
              </a:ext>
            </a:extLst>
          </p:cNvPr>
          <p:cNvSpPr/>
          <p:nvPr/>
        </p:nvSpPr>
        <p:spPr>
          <a:xfrm>
            <a:off x="7924015" y="4903430"/>
            <a:ext cx="486054" cy="43204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accent6">
                  <a:lumMod val="90000"/>
                </a:schemeClr>
              </a:solidFill>
            </a:endParaRPr>
          </a:p>
        </p:txBody>
      </p:sp>
      <p:sp>
        <p:nvSpPr>
          <p:cNvPr id="44" name="Rektangel med rundade hörn på samma sida 18">
            <a:extLst>
              <a:ext uri="{FF2B5EF4-FFF2-40B4-BE49-F238E27FC236}">
                <a16:creationId xmlns:a16="http://schemas.microsoft.com/office/drawing/2014/main" id="{CB4B0707-FDDB-62E3-8B65-2EAEC1CC53D7}"/>
              </a:ext>
            </a:extLst>
          </p:cNvPr>
          <p:cNvSpPr/>
          <p:nvPr/>
        </p:nvSpPr>
        <p:spPr>
          <a:xfrm>
            <a:off x="7770998" y="5356151"/>
            <a:ext cx="792088" cy="336044"/>
          </a:xfrm>
          <a:prstGeom prst="round2Same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err="1">
              <a:solidFill>
                <a:schemeClr val="accent6">
                  <a:lumMod val="90000"/>
                </a:schemeClr>
              </a:solidFill>
            </a:endParaRPr>
          </a:p>
        </p:txBody>
      </p:sp>
      <p:cxnSp>
        <p:nvCxnSpPr>
          <p:cNvPr id="45" name="Rak 19">
            <a:extLst>
              <a:ext uri="{FF2B5EF4-FFF2-40B4-BE49-F238E27FC236}">
                <a16:creationId xmlns:a16="http://schemas.microsoft.com/office/drawing/2014/main" id="{B799BD8C-3739-EEA5-4AFC-414982523A73}"/>
              </a:ext>
            </a:extLst>
          </p:cNvPr>
          <p:cNvCxnSpPr/>
          <p:nvPr/>
        </p:nvCxnSpPr>
        <p:spPr>
          <a:xfrm>
            <a:off x="7883809" y="5548179"/>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pic>
        <p:nvPicPr>
          <p:cNvPr id="46" name="Bildobjekt 45">
            <a:extLst>
              <a:ext uri="{FF2B5EF4-FFF2-40B4-BE49-F238E27FC236}">
                <a16:creationId xmlns:a16="http://schemas.microsoft.com/office/drawing/2014/main" id="{B27E5317-D492-D1A2-D259-8A59A53D6F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4538" y="3291935"/>
            <a:ext cx="712691" cy="475536"/>
          </a:xfrm>
          <a:prstGeom prst="rect">
            <a:avLst/>
          </a:prstGeom>
        </p:spPr>
      </p:pic>
      <p:pic>
        <p:nvPicPr>
          <p:cNvPr id="47" name="Bildobjekt 46">
            <a:extLst>
              <a:ext uri="{FF2B5EF4-FFF2-40B4-BE49-F238E27FC236}">
                <a16:creationId xmlns:a16="http://schemas.microsoft.com/office/drawing/2014/main" id="{AA089AB5-75B0-D993-368C-868BBCF2C6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1847" y="2932779"/>
            <a:ext cx="980725" cy="284473"/>
          </a:xfrm>
          <a:prstGeom prst="rect">
            <a:avLst/>
          </a:prstGeom>
        </p:spPr>
      </p:pic>
      <p:pic>
        <p:nvPicPr>
          <p:cNvPr id="48" name="Bildobjekt 47">
            <a:extLst>
              <a:ext uri="{FF2B5EF4-FFF2-40B4-BE49-F238E27FC236}">
                <a16:creationId xmlns:a16="http://schemas.microsoft.com/office/drawing/2014/main" id="{F43A28A8-2688-B693-AB1C-A70E6D44FA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8527" y="2949405"/>
            <a:ext cx="980725" cy="284473"/>
          </a:xfrm>
          <a:prstGeom prst="rect">
            <a:avLst/>
          </a:prstGeom>
        </p:spPr>
      </p:pic>
      <p:sp>
        <p:nvSpPr>
          <p:cNvPr id="49" name="textruta 48">
            <a:extLst>
              <a:ext uri="{FF2B5EF4-FFF2-40B4-BE49-F238E27FC236}">
                <a16:creationId xmlns:a16="http://schemas.microsoft.com/office/drawing/2014/main" id="{DD0997FB-AC03-1F13-0A30-0FB50AC864BF}"/>
              </a:ext>
            </a:extLst>
          </p:cNvPr>
          <p:cNvSpPr txBox="1"/>
          <p:nvPr/>
        </p:nvSpPr>
        <p:spPr>
          <a:xfrm>
            <a:off x="5283150" y="1986929"/>
            <a:ext cx="1871157" cy="1723549"/>
          </a:xfrm>
          <a:prstGeom prst="rect">
            <a:avLst/>
          </a:prstGeom>
          <a:noFill/>
        </p:spPr>
        <p:txBody>
          <a:bodyPr wrap="square" rtlCol="0">
            <a:spAutoFit/>
          </a:bodyPr>
          <a:lstStyle/>
          <a:p>
            <a:pPr>
              <a:lnSpc>
                <a:spcPts val="2000"/>
              </a:lnSpc>
            </a:pPr>
            <a:r>
              <a:rPr lang="sv-SE" sz="1400" dirty="0"/>
              <a:t>Förhandlingsstöd</a:t>
            </a:r>
          </a:p>
          <a:p>
            <a:pPr>
              <a:lnSpc>
                <a:spcPts val="2000"/>
              </a:lnSpc>
            </a:pPr>
            <a:r>
              <a:rPr lang="sv-SE" sz="1400" dirty="0"/>
              <a:t>Rättshjälp</a:t>
            </a:r>
          </a:p>
          <a:p>
            <a:pPr>
              <a:lnSpc>
                <a:spcPts val="2000"/>
              </a:lnSpc>
            </a:pPr>
            <a:r>
              <a:rPr lang="sv-SE" sz="1400" dirty="0"/>
              <a:t>Fackets försäkringar</a:t>
            </a:r>
          </a:p>
          <a:p>
            <a:endParaRPr lang="sv-SE" sz="1400" dirty="0"/>
          </a:p>
          <a:p>
            <a:endParaRPr lang="sv-SE" sz="1400" dirty="0"/>
          </a:p>
          <a:p>
            <a:pPr marL="285750" indent="-285750">
              <a:buFont typeface="Arial" panose="020B0604020202020204" pitchFamily="34" charset="0"/>
              <a:buChar char="•"/>
            </a:pPr>
            <a:endParaRPr lang="sv-SE" sz="1400" dirty="0"/>
          </a:p>
          <a:p>
            <a:r>
              <a:rPr lang="sv-SE" sz="1400" dirty="0"/>
              <a:t> </a:t>
            </a:r>
          </a:p>
        </p:txBody>
      </p:sp>
      <p:cxnSp>
        <p:nvCxnSpPr>
          <p:cNvPr id="50" name="Rak 24">
            <a:extLst>
              <a:ext uri="{FF2B5EF4-FFF2-40B4-BE49-F238E27FC236}">
                <a16:creationId xmlns:a16="http://schemas.microsoft.com/office/drawing/2014/main" id="{F97330D4-DB37-9686-4A98-21BE05A0C771}"/>
              </a:ext>
            </a:extLst>
          </p:cNvPr>
          <p:cNvCxnSpPr/>
          <p:nvPr/>
        </p:nvCxnSpPr>
        <p:spPr>
          <a:xfrm>
            <a:off x="5004048" y="1526727"/>
            <a:ext cx="0" cy="4330007"/>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textruta 50">
            <a:extLst>
              <a:ext uri="{FF2B5EF4-FFF2-40B4-BE49-F238E27FC236}">
                <a16:creationId xmlns:a16="http://schemas.microsoft.com/office/drawing/2014/main" id="{4D87AFB2-0393-53DD-85DD-3F60245D9875}"/>
              </a:ext>
            </a:extLst>
          </p:cNvPr>
          <p:cNvSpPr txBox="1"/>
          <p:nvPr/>
        </p:nvSpPr>
        <p:spPr>
          <a:xfrm>
            <a:off x="2244930" y="1986929"/>
            <a:ext cx="2633699" cy="3303468"/>
          </a:xfrm>
          <a:prstGeom prst="rect">
            <a:avLst/>
          </a:prstGeom>
          <a:noFill/>
        </p:spPr>
        <p:txBody>
          <a:bodyPr wrap="square" rtlCol="0">
            <a:spAutoFit/>
          </a:bodyPr>
          <a:lstStyle/>
          <a:p>
            <a:pPr algn="r">
              <a:lnSpc>
                <a:spcPts val="2000"/>
              </a:lnSpc>
            </a:pPr>
            <a:r>
              <a:rPr lang="sv-SE" sz="1400" dirty="0"/>
              <a:t>Kan själv hävda avtalet</a:t>
            </a:r>
          </a:p>
          <a:p>
            <a:pPr algn="r">
              <a:lnSpc>
                <a:spcPts val="2000"/>
              </a:lnSpc>
            </a:pPr>
            <a:r>
              <a:rPr lang="sv-SE" sz="1400" dirty="0"/>
              <a:t>Löneskydd</a:t>
            </a:r>
          </a:p>
          <a:p>
            <a:pPr algn="r">
              <a:lnSpc>
                <a:spcPts val="2000"/>
              </a:lnSpc>
            </a:pPr>
            <a:r>
              <a:rPr lang="sv-SE" sz="1400" dirty="0"/>
              <a:t>Löneökning</a:t>
            </a:r>
          </a:p>
          <a:p>
            <a:pPr algn="r">
              <a:lnSpc>
                <a:spcPts val="2000"/>
              </a:lnSpc>
            </a:pPr>
            <a:r>
              <a:rPr lang="sv-SE" sz="1400" dirty="0"/>
              <a:t>Förhandlingsstöd</a:t>
            </a:r>
          </a:p>
          <a:p>
            <a:pPr algn="r">
              <a:lnSpc>
                <a:spcPts val="2000"/>
              </a:lnSpc>
            </a:pPr>
            <a:r>
              <a:rPr lang="sv-SE" sz="1400" dirty="0"/>
              <a:t>Medbestämmande</a:t>
            </a:r>
          </a:p>
          <a:p>
            <a:pPr algn="r">
              <a:lnSpc>
                <a:spcPts val="2000"/>
              </a:lnSpc>
            </a:pPr>
            <a:r>
              <a:rPr lang="sv-SE" sz="1400" dirty="0"/>
              <a:t>Tolkningsföreträde</a:t>
            </a:r>
          </a:p>
          <a:p>
            <a:pPr algn="r">
              <a:lnSpc>
                <a:spcPts val="2000"/>
              </a:lnSpc>
            </a:pPr>
            <a:r>
              <a:rPr lang="sv-SE" sz="1400" dirty="0"/>
              <a:t>Rättshjälp</a:t>
            </a:r>
          </a:p>
          <a:p>
            <a:pPr algn="r">
              <a:lnSpc>
                <a:spcPts val="2000"/>
              </a:lnSpc>
            </a:pPr>
            <a:r>
              <a:rPr lang="sv-SE" sz="1400" dirty="0"/>
              <a:t>Skadestånd</a:t>
            </a:r>
          </a:p>
          <a:p>
            <a:pPr algn="r">
              <a:lnSpc>
                <a:spcPts val="2000"/>
              </a:lnSpc>
            </a:pPr>
            <a:r>
              <a:rPr lang="sv-SE" sz="1400" dirty="0"/>
              <a:t>Kollektiva försäkringar</a:t>
            </a:r>
          </a:p>
          <a:p>
            <a:pPr algn="r">
              <a:lnSpc>
                <a:spcPts val="2000"/>
              </a:lnSpc>
            </a:pPr>
            <a:r>
              <a:rPr lang="sv-SE" sz="1400" dirty="0"/>
              <a:t>Fackets försäkringar</a:t>
            </a:r>
          </a:p>
          <a:p>
            <a:endParaRPr lang="sv-SE" sz="1400" dirty="0"/>
          </a:p>
          <a:p>
            <a:endParaRPr lang="sv-SE" sz="1400" dirty="0"/>
          </a:p>
          <a:p>
            <a:pPr marL="285750" indent="-285750">
              <a:buFont typeface="Arial" panose="020B0604020202020204" pitchFamily="34" charset="0"/>
              <a:buChar char="•"/>
            </a:pPr>
            <a:endParaRPr lang="sv-SE" sz="1400" dirty="0"/>
          </a:p>
        </p:txBody>
      </p:sp>
      <p:cxnSp>
        <p:nvCxnSpPr>
          <p:cNvPr id="52" name="Rak 26">
            <a:extLst>
              <a:ext uri="{FF2B5EF4-FFF2-40B4-BE49-F238E27FC236}">
                <a16:creationId xmlns:a16="http://schemas.microsoft.com/office/drawing/2014/main" id="{0B68EA98-8764-07CE-4DE9-7BEB19C19001}"/>
              </a:ext>
            </a:extLst>
          </p:cNvPr>
          <p:cNvCxnSpPr/>
          <p:nvPr/>
        </p:nvCxnSpPr>
        <p:spPr>
          <a:xfrm>
            <a:off x="737667" y="4581128"/>
            <a:ext cx="766866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3" name="textruta 52">
            <a:extLst>
              <a:ext uri="{FF2B5EF4-FFF2-40B4-BE49-F238E27FC236}">
                <a16:creationId xmlns:a16="http://schemas.microsoft.com/office/drawing/2014/main" id="{BEFB079C-B419-14BA-14F8-BF6572170189}"/>
              </a:ext>
            </a:extLst>
          </p:cNvPr>
          <p:cNvSpPr txBox="1"/>
          <p:nvPr/>
        </p:nvSpPr>
        <p:spPr>
          <a:xfrm>
            <a:off x="1137208" y="1651280"/>
            <a:ext cx="4027861" cy="338554"/>
          </a:xfrm>
          <a:prstGeom prst="rect">
            <a:avLst/>
          </a:prstGeom>
          <a:noFill/>
        </p:spPr>
        <p:txBody>
          <a:bodyPr wrap="square" rtlCol="0">
            <a:spAutoFit/>
          </a:bodyPr>
          <a:lstStyle/>
          <a:p>
            <a:r>
              <a:rPr lang="sv-SE" sz="1600" b="1" dirty="0"/>
              <a:t>MEDLEM MED KOLLEKTIVAVTAL</a:t>
            </a:r>
          </a:p>
        </p:txBody>
      </p:sp>
      <p:cxnSp>
        <p:nvCxnSpPr>
          <p:cNvPr id="54" name="Rak 30">
            <a:extLst>
              <a:ext uri="{FF2B5EF4-FFF2-40B4-BE49-F238E27FC236}">
                <a16:creationId xmlns:a16="http://schemas.microsoft.com/office/drawing/2014/main" id="{CF35C0E9-709B-5FF2-99B4-157BD91C1ECC}"/>
              </a:ext>
            </a:extLst>
          </p:cNvPr>
          <p:cNvCxnSpPr/>
          <p:nvPr/>
        </p:nvCxnSpPr>
        <p:spPr>
          <a:xfrm>
            <a:off x="8294099" y="2755598"/>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5" name="textruta 54">
            <a:extLst>
              <a:ext uri="{FF2B5EF4-FFF2-40B4-BE49-F238E27FC236}">
                <a16:creationId xmlns:a16="http://schemas.microsoft.com/office/drawing/2014/main" id="{2B62D6A4-7CCF-F728-397A-5D0E8CA7031F}"/>
              </a:ext>
            </a:extLst>
          </p:cNvPr>
          <p:cNvSpPr txBox="1"/>
          <p:nvPr/>
        </p:nvSpPr>
        <p:spPr>
          <a:xfrm>
            <a:off x="1900487" y="4827067"/>
            <a:ext cx="4027861" cy="338554"/>
          </a:xfrm>
          <a:prstGeom prst="rect">
            <a:avLst/>
          </a:prstGeom>
          <a:noFill/>
        </p:spPr>
        <p:txBody>
          <a:bodyPr wrap="square" rtlCol="0">
            <a:spAutoFit/>
          </a:bodyPr>
          <a:lstStyle/>
          <a:p>
            <a:r>
              <a:rPr lang="sv-SE" sz="1600" b="1" dirty="0"/>
              <a:t>KOLLEKTIVAVTAL </a:t>
            </a:r>
            <a:r>
              <a:rPr lang="sv-SE" sz="1600" dirty="0">
                <a:solidFill>
                  <a:schemeClr val="tx1">
                    <a:lumMod val="65000"/>
                    <a:lumOff val="35000"/>
                  </a:schemeClr>
                </a:solidFill>
              </a:rPr>
              <a:t>ej medlem</a:t>
            </a:r>
          </a:p>
        </p:txBody>
      </p:sp>
      <p:sp>
        <p:nvSpPr>
          <p:cNvPr id="56" name="textruta 55">
            <a:extLst>
              <a:ext uri="{FF2B5EF4-FFF2-40B4-BE49-F238E27FC236}">
                <a16:creationId xmlns:a16="http://schemas.microsoft.com/office/drawing/2014/main" id="{A3EE8A57-1123-8DC6-24E4-4F5CBE404537}"/>
              </a:ext>
            </a:extLst>
          </p:cNvPr>
          <p:cNvSpPr txBox="1"/>
          <p:nvPr/>
        </p:nvSpPr>
        <p:spPr>
          <a:xfrm>
            <a:off x="5283960" y="4827067"/>
            <a:ext cx="2284568" cy="584775"/>
          </a:xfrm>
          <a:prstGeom prst="rect">
            <a:avLst/>
          </a:prstGeom>
          <a:noFill/>
        </p:spPr>
        <p:txBody>
          <a:bodyPr wrap="square" rtlCol="0">
            <a:spAutoFit/>
          </a:bodyPr>
          <a:lstStyle/>
          <a:p>
            <a:r>
              <a:rPr lang="sv-SE" sz="1600" dirty="0">
                <a:solidFill>
                  <a:srgbClr val="60676A"/>
                </a:solidFill>
              </a:rPr>
              <a:t>Ej medlem</a:t>
            </a:r>
          </a:p>
          <a:p>
            <a:r>
              <a:rPr lang="sv-SE" sz="1600" dirty="0">
                <a:solidFill>
                  <a:srgbClr val="60676A"/>
                </a:solidFill>
              </a:rPr>
              <a:t>Ej </a:t>
            </a:r>
            <a:r>
              <a:rPr lang="sv-SE" sz="1600" dirty="0">
                <a:solidFill>
                  <a:schemeClr val="bg1">
                    <a:lumMod val="50000"/>
                  </a:schemeClr>
                </a:solidFill>
              </a:rPr>
              <a:t>kollektivavtal</a:t>
            </a:r>
          </a:p>
        </p:txBody>
      </p:sp>
      <p:cxnSp>
        <p:nvCxnSpPr>
          <p:cNvPr id="57" name="Rak 33">
            <a:extLst>
              <a:ext uri="{FF2B5EF4-FFF2-40B4-BE49-F238E27FC236}">
                <a16:creationId xmlns:a16="http://schemas.microsoft.com/office/drawing/2014/main" id="{B5852D9A-FA61-FBE4-6919-E9BCDE63900A}"/>
              </a:ext>
            </a:extLst>
          </p:cNvPr>
          <p:cNvCxnSpPr/>
          <p:nvPr/>
        </p:nvCxnSpPr>
        <p:spPr>
          <a:xfrm>
            <a:off x="8459873" y="5548179"/>
            <a:ext cx="0" cy="144016"/>
          </a:xfrm>
          <a:prstGeom prst="line">
            <a:avLst/>
          </a:prstGeom>
          <a:ln>
            <a:solidFill>
              <a:schemeClr val="tx1">
                <a:lumMod val="65000"/>
                <a:lumOff val="35000"/>
              </a:schemeClr>
            </a:solidFill>
          </a:ln>
        </p:spPr>
        <p:style>
          <a:lnRef idx="1">
            <a:schemeClr val="dk1"/>
          </a:lnRef>
          <a:fillRef idx="0">
            <a:schemeClr val="dk1"/>
          </a:fillRef>
          <a:effectRef idx="0">
            <a:schemeClr val="dk1"/>
          </a:effectRef>
          <a:fontRef idx="minor">
            <a:schemeClr val="tx1"/>
          </a:fontRef>
        </p:style>
      </p:cxnSp>
      <p:sp>
        <p:nvSpPr>
          <p:cNvPr id="5" name="textruta 4">
            <a:extLst>
              <a:ext uri="{FF2B5EF4-FFF2-40B4-BE49-F238E27FC236}">
                <a16:creationId xmlns:a16="http://schemas.microsoft.com/office/drawing/2014/main" id="{F38AD4C4-A42A-6BB5-9C5C-908D937A29F1}"/>
              </a:ext>
            </a:extLst>
          </p:cNvPr>
          <p:cNvSpPr txBox="1"/>
          <p:nvPr/>
        </p:nvSpPr>
        <p:spPr>
          <a:xfrm>
            <a:off x="5283960" y="1638563"/>
            <a:ext cx="4025700" cy="338554"/>
          </a:xfrm>
          <a:prstGeom prst="rect">
            <a:avLst/>
          </a:prstGeom>
          <a:noFill/>
        </p:spPr>
        <p:txBody>
          <a:bodyPr wrap="square" rtlCol="0">
            <a:spAutoFit/>
          </a:bodyPr>
          <a:lstStyle/>
          <a:p>
            <a:r>
              <a:rPr lang="sv-SE" sz="1600" b="1" dirty="0"/>
              <a:t>MEDLEM</a:t>
            </a:r>
            <a:r>
              <a:rPr lang="sv-SE" sz="1600" dirty="0"/>
              <a:t> </a:t>
            </a:r>
            <a:r>
              <a:rPr lang="sv-SE" sz="1600" dirty="0">
                <a:solidFill>
                  <a:schemeClr val="bg1">
                    <a:lumMod val="50000"/>
                  </a:schemeClr>
                </a:solidFill>
              </a:rPr>
              <a:t>utan kollektivavtal</a:t>
            </a:r>
          </a:p>
        </p:txBody>
      </p:sp>
      <p:sp>
        <p:nvSpPr>
          <p:cNvPr id="3" name="textruta 2">
            <a:extLst>
              <a:ext uri="{FF2B5EF4-FFF2-40B4-BE49-F238E27FC236}">
                <a16:creationId xmlns:a16="http://schemas.microsoft.com/office/drawing/2014/main" id="{DF663689-F54C-4975-6F50-B62ED6C81465}"/>
              </a:ext>
            </a:extLst>
          </p:cNvPr>
          <p:cNvSpPr txBox="1"/>
          <p:nvPr/>
        </p:nvSpPr>
        <p:spPr>
          <a:xfrm>
            <a:off x="2450484" y="5208993"/>
            <a:ext cx="1989584" cy="769441"/>
          </a:xfrm>
          <a:prstGeom prst="rect">
            <a:avLst/>
          </a:prstGeom>
          <a:noFill/>
        </p:spPr>
        <p:txBody>
          <a:bodyPr wrap="square" rtlCol="0">
            <a:spAutoFit/>
          </a:bodyPr>
          <a:lstStyle/>
          <a:p>
            <a:r>
              <a:rPr lang="sv-SE" sz="1600" dirty="0"/>
              <a:t> </a:t>
            </a:r>
            <a:r>
              <a:rPr lang="sv-SE" sz="1400" dirty="0"/>
              <a:t>Kollektiva försäkringar</a:t>
            </a:r>
          </a:p>
          <a:p>
            <a:r>
              <a:rPr lang="sv-SE" sz="1400" dirty="0"/>
              <a:t>Facket kan välja att hävda avtalet</a:t>
            </a:r>
          </a:p>
        </p:txBody>
      </p:sp>
    </p:spTree>
    <p:extLst>
      <p:ext uri="{BB962C8B-B14F-4D97-AF65-F5344CB8AC3E}">
        <p14:creationId xmlns:p14="http://schemas.microsoft.com/office/powerpoint/2010/main" val="182640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par>
                                <p:cTn id="15" presetID="10"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10"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par>
                                <p:cTn id="86" presetID="10" presetClass="entr" presetSubtype="0" fill="hold"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fade">
                                      <p:cBhvr>
                                        <p:cTn id="88" dur="500"/>
                                        <p:tgtEl>
                                          <p:spTgt spid="5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6" grpId="0" animBg="1"/>
      <p:bldP spid="37" grpId="0" animBg="1"/>
      <p:bldP spid="39" grpId="0" animBg="1"/>
      <p:bldP spid="40" grpId="0" animBg="1"/>
      <p:bldP spid="43" grpId="0" animBg="1"/>
      <p:bldP spid="44" grpId="0" animBg="1"/>
      <p:bldP spid="49" grpId="0"/>
      <p:bldP spid="51" grpId="0"/>
      <p:bldP spid="53" grpId="0"/>
      <p:bldP spid="55" grpId="0"/>
      <p:bldP spid="56" grpId="0"/>
      <p:bldP spid="5"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dirty="0"/>
              <a:t>Ditt kollektivavtal</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Platshållare för innehåll 3">
            <a:extLst>
              <a:ext uri="{FF2B5EF4-FFF2-40B4-BE49-F238E27FC236}">
                <a16:creationId xmlns:a16="http://schemas.microsoft.com/office/drawing/2014/main" id="{FAE67D29-9EA7-7C36-3AAC-A10515923095}"/>
              </a:ext>
            </a:extLst>
          </p:cNvPr>
          <p:cNvSpPr>
            <a:spLocks noGrp="1"/>
          </p:cNvSpPr>
          <p:nvPr>
            <p:ph sz="quarter" idx="10"/>
          </p:nvPr>
        </p:nvSpPr>
        <p:spPr/>
        <p:txBody>
          <a:bodyPr/>
          <a:lstStyle/>
          <a:p>
            <a:r>
              <a:rPr lang="sv-SE" dirty="0"/>
              <a:t>OB ersättning</a:t>
            </a:r>
          </a:p>
          <a:p>
            <a:r>
              <a:rPr lang="sv-SE" dirty="0"/>
              <a:t>Övertid, ersättningar och begränsningar</a:t>
            </a:r>
          </a:p>
          <a:p>
            <a:r>
              <a:rPr lang="sv-SE" dirty="0"/>
              <a:t>Permissionsregler</a:t>
            </a:r>
          </a:p>
          <a:p>
            <a:r>
              <a:rPr lang="sv-SE" dirty="0"/>
              <a:t>Årliga löneökningar</a:t>
            </a:r>
          </a:p>
          <a:p>
            <a:r>
              <a:rPr lang="sv-SE" dirty="0"/>
              <a:t>ATK - arbetstidsförkortning</a:t>
            </a:r>
          </a:p>
          <a:p>
            <a:endParaRPr lang="sv-SE" dirty="0"/>
          </a:p>
        </p:txBody>
      </p:sp>
    </p:spTree>
    <p:extLst>
      <p:ext uri="{BB962C8B-B14F-4D97-AF65-F5344CB8AC3E}">
        <p14:creationId xmlns:p14="http://schemas.microsoft.com/office/powerpoint/2010/main" val="259053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noProof="0" dirty="0"/>
              <a:t>Försäkringar</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pic>
        <p:nvPicPr>
          <p:cNvPr id="3" name="Platshållare för innehåll 4">
            <a:extLst>
              <a:ext uri="{FF2B5EF4-FFF2-40B4-BE49-F238E27FC236}">
                <a16:creationId xmlns:a16="http://schemas.microsoft.com/office/drawing/2014/main" id="{8E0CE4C0-7E7E-7071-410F-DF522A33F7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811" y="1820669"/>
            <a:ext cx="5616624" cy="4196540"/>
          </a:xfrm>
          <a:prstGeom prst="rect">
            <a:avLst/>
          </a:prstGeom>
        </p:spPr>
      </p:pic>
    </p:spTree>
    <p:extLst>
      <p:ext uri="{BB962C8B-B14F-4D97-AF65-F5344CB8AC3E}">
        <p14:creationId xmlns:p14="http://schemas.microsoft.com/office/powerpoint/2010/main" val="370766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noProof="0" dirty="0"/>
              <a:t>Försäkringar</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pic>
        <p:nvPicPr>
          <p:cNvPr id="3" name="Picture 8" descr="http://www.scaniafacken.com/ifmetall/Data/Sites/1/Bildbank/Försäkringstriangel.gif">
            <a:extLst>
              <a:ext uri="{FF2B5EF4-FFF2-40B4-BE49-F238E27FC236}">
                <a16:creationId xmlns:a16="http://schemas.microsoft.com/office/drawing/2014/main" id="{1A71B018-350F-BE92-CF27-ABF8BC712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574" y="2287362"/>
            <a:ext cx="4104456" cy="3206606"/>
          </a:xfrm>
          <a:prstGeom prst="rect">
            <a:avLst/>
          </a:prstGeom>
          <a:noFill/>
          <a:extLst>
            <a:ext uri="{909E8E84-426E-40DD-AFC4-6F175D3DCCD1}">
              <a14:hiddenFill xmlns:a14="http://schemas.microsoft.com/office/drawing/2010/main">
                <a:solidFill>
                  <a:srgbClr val="FFFFFF"/>
                </a:solidFill>
              </a14:hiddenFill>
            </a:ext>
          </a:extLst>
        </p:spPr>
      </p:pic>
      <p:sp>
        <p:nvSpPr>
          <p:cNvPr id="5" name="Pil: höger 3">
            <a:extLst>
              <a:ext uri="{FF2B5EF4-FFF2-40B4-BE49-F238E27FC236}">
                <a16:creationId xmlns:a16="http://schemas.microsoft.com/office/drawing/2014/main" id="{84BD3B64-FB53-3772-4131-DDE5F614F93E}"/>
              </a:ext>
            </a:extLst>
          </p:cNvPr>
          <p:cNvSpPr/>
          <p:nvPr/>
        </p:nvSpPr>
        <p:spPr>
          <a:xfrm>
            <a:off x="1157263" y="4924519"/>
            <a:ext cx="1350628" cy="1174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DA7521C5-F646-EFE4-BF97-61837B57193D}"/>
              </a:ext>
            </a:extLst>
          </p:cNvPr>
          <p:cNvSpPr txBox="1"/>
          <p:nvPr/>
        </p:nvSpPr>
        <p:spPr>
          <a:xfrm>
            <a:off x="467544" y="4966283"/>
            <a:ext cx="1584176" cy="646331"/>
          </a:xfrm>
          <a:prstGeom prst="rect">
            <a:avLst/>
          </a:prstGeom>
          <a:noFill/>
        </p:spPr>
        <p:txBody>
          <a:bodyPr wrap="square" rtlCol="0">
            <a:spAutoFit/>
          </a:bodyPr>
          <a:lstStyle/>
          <a:p>
            <a:r>
              <a:rPr lang="sv-SE" dirty="0">
                <a:latin typeface="Abadi Extra Light" panose="020B0604020202020204" pitchFamily="34" charset="0"/>
              </a:rPr>
              <a:t>Försäkrings-kassan </a:t>
            </a:r>
          </a:p>
        </p:txBody>
      </p:sp>
      <p:sp>
        <p:nvSpPr>
          <p:cNvPr id="7" name="Pil: höger 5">
            <a:extLst>
              <a:ext uri="{FF2B5EF4-FFF2-40B4-BE49-F238E27FC236}">
                <a16:creationId xmlns:a16="http://schemas.microsoft.com/office/drawing/2014/main" id="{9D636785-AD08-AC97-48F1-E6C318D3F2FC}"/>
              </a:ext>
            </a:extLst>
          </p:cNvPr>
          <p:cNvSpPr/>
          <p:nvPr/>
        </p:nvSpPr>
        <p:spPr>
          <a:xfrm rot="10800000">
            <a:off x="6167345" y="4169026"/>
            <a:ext cx="1350628" cy="1174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il: höger 7">
            <a:extLst>
              <a:ext uri="{FF2B5EF4-FFF2-40B4-BE49-F238E27FC236}">
                <a16:creationId xmlns:a16="http://schemas.microsoft.com/office/drawing/2014/main" id="{82892940-96BE-1812-234D-FEACDC5E49C8}"/>
              </a:ext>
            </a:extLst>
          </p:cNvPr>
          <p:cNvSpPr/>
          <p:nvPr/>
        </p:nvSpPr>
        <p:spPr>
          <a:xfrm>
            <a:off x="1981043" y="3688154"/>
            <a:ext cx="1350628" cy="1174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9CB04A6F-310C-0651-E417-A88EA20FE847}"/>
              </a:ext>
            </a:extLst>
          </p:cNvPr>
          <p:cNvSpPr txBox="1"/>
          <p:nvPr/>
        </p:nvSpPr>
        <p:spPr>
          <a:xfrm>
            <a:off x="467545" y="3429000"/>
            <a:ext cx="2008748" cy="923330"/>
          </a:xfrm>
          <a:prstGeom prst="rect">
            <a:avLst/>
          </a:prstGeom>
          <a:noFill/>
        </p:spPr>
        <p:txBody>
          <a:bodyPr wrap="square" rtlCol="0">
            <a:spAutoFit/>
          </a:bodyPr>
          <a:lstStyle/>
          <a:p>
            <a:r>
              <a:rPr lang="sv-SE" dirty="0">
                <a:latin typeface="Abadi Extra Light" panose="020B0204020104020204" pitchFamily="34" charset="0"/>
              </a:rPr>
              <a:t>Fritids-</a:t>
            </a:r>
            <a:br>
              <a:rPr lang="sv-SE" dirty="0">
                <a:latin typeface="Abadi Extra Light" panose="020B0204020104020204" pitchFamily="34" charset="0"/>
              </a:rPr>
            </a:br>
            <a:r>
              <a:rPr lang="sv-SE" dirty="0">
                <a:latin typeface="Abadi Extra Light" panose="020B0204020104020204" pitchFamily="34" charset="0"/>
              </a:rPr>
              <a:t>Olycksfall</a:t>
            </a:r>
            <a:br>
              <a:rPr lang="sv-SE" dirty="0">
                <a:latin typeface="Abadi Extra Light" panose="020B0204020104020204" pitchFamily="34" charset="0"/>
              </a:rPr>
            </a:br>
            <a:r>
              <a:rPr lang="sv-SE" dirty="0">
                <a:latin typeface="Abadi Extra Light" panose="020B0204020104020204" pitchFamily="34" charset="0"/>
              </a:rPr>
              <a:t>Inkomstförsäkring</a:t>
            </a:r>
          </a:p>
        </p:txBody>
      </p:sp>
      <p:sp>
        <p:nvSpPr>
          <p:cNvPr id="12" name="Pil: höger 9">
            <a:extLst>
              <a:ext uri="{FF2B5EF4-FFF2-40B4-BE49-F238E27FC236}">
                <a16:creationId xmlns:a16="http://schemas.microsoft.com/office/drawing/2014/main" id="{9FBDD4A6-C764-49F5-F45E-56761DFC1874}"/>
              </a:ext>
            </a:extLst>
          </p:cNvPr>
          <p:cNvSpPr/>
          <p:nvPr/>
        </p:nvSpPr>
        <p:spPr>
          <a:xfrm rot="10800000">
            <a:off x="5605933" y="2961531"/>
            <a:ext cx="1350628" cy="11744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ruta 12">
            <a:extLst>
              <a:ext uri="{FF2B5EF4-FFF2-40B4-BE49-F238E27FC236}">
                <a16:creationId xmlns:a16="http://schemas.microsoft.com/office/drawing/2014/main" id="{408CC334-BA59-82F7-D7F1-3EBD05D929C1}"/>
              </a:ext>
            </a:extLst>
          </p:cNvPr>
          <p:cNvSpPr txBox="1"/>
          <p:nvPr/>
        </p:nvSpPr>
        <p:spPr>
          <a:xfrm>
            <a:off x="7116757" y="2654505"/>
            <a:ext cx="1729191" cy="646331"/>
          </a:xfrm>
          <a:prstGeom prst="rect">
            <a:avLst/>
          </a:prstGeom>
          <a:noFill/>
        </p:spPr>
        <p:txBody>
          <a:bodyPr wrap="square" rtlCol="0">
            <a:spAutoFit/>
          </a:bodyPr>
          <a:lstStyle/>
          <a:p>
            <a:r>
              <a:rPr lang="sv-SE" dirty="0">
                <a:latin typeface="Abadi Extra Light" panose="020B0204020104020204" pitchFamily="34" charset="0"/>
              </a:rPr>
              <a:t>Extra försäkringar</a:t>
            </a:r>
          </a:p>
        </p:txBody>
      </p:sp>
      <p:sp>
        <p:nvSpPr>
          <p:cNvPr id="14" name="textruta 13">
            <a:extLst>
              <a:ext uri="{FF2B5EF4-FFF2-40B4-BE49-F238E27FC236}">
                <a16:creationId xmlns:a16="http://schemas.microsoft.com/office/drawing/2014/main" id="{93E76EEF-ADEF-C58F-392A-2E02CEADACA2}"/>
              </a:ext>
            </a:extLst>
          </p:cNvPr>
          <p:cNvSpPr txBox="1"/>
          <p:nvPr/>
        </p:nvSpPr>
        <p:spPr>
          <a:xfrm>
            <a:off x="7647099" y="4043083"/>
            <a:ext cx="1645920" cy="369332"/>
          </a:xfrm>
          <a:prstGeom prst="rect">
            <a:avLst/>
          </a:prstGeom>
          <a:noFill/>
        </p:spPr>
        <p:txBody>
          <a:bodyPr wrap="square" rtlCol="0">
            <a:spAutoFit/>
          </a:bodyPr>
          <a:lstStyle/>
          <a:p>
            <a:r>
              <a:rPr lang="sv-SE" dirty="0">
                <a:latin typeface="Abadi Extra Light" panose="020B0204020104020204" pitchFamily="34" charset="0"/>
              </a:rPr>
              <a:t>Kollektivavtalet</a:t>
            </a:r>
          </a:p>
        </p:txBody>
      </p:sp>
    </p:spTree>
    <p:extLst>
      <p:ext uri="{BB962C8B-B14F-4D97-AF65-F5344CB8AC3E}">
        <p14:creationId xmlns:p14="http://schemas.microsoft.com/office/powerpoint/2010/main" val="249214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11" grpId="0"/>
      <p:bldP spid="12"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noProof="0" dirty="0"/>
              <a:t>Avtalsförsäkringar</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Platshållare för innehåll 3">
            <a:extLst>
              <a:ext uri="{FF2B5EF4-FFF2-40B4-BE49-F238E27FC236}">
                <a16:creationId xmlns:a16="http://schemas.microsoft.com/office/drawing/2014/main" id="{FAE67D29-9EA7-7C36-3AAC-A10515923095}"/>
              </a:ext>
            </a:extLst>
          </p:cNvPr>
          <p:cNvSpPr>
            <a:spLocks noGrp="1"/>
          </p:cNvSpPr>
          <p:nvPr>
            <p:ph sz="quarter" idx="10"/>
          </p:nvPr>
        </p:nvSpPr>
        <p:spPr/>
        <p:txBody>
          <a:bodyPr/>
          <a:lstStyle/>
          <a:p>
            <a:r>
              <a:rPr lang="sv-SE" dirty="0"/>
              <a:t>AGB - Avgångsbidrag</a:t>
            </a:r>
          </a:p>
          <a:p>
            <a:r>
              <a:rPr lang="sv-SE" dirty="0"/>
              <a:t>AGS - Avtalsgruppsjukförsäkring</a:t>
            </a:r>
          </a:p>
          <a:p>
            <a:r>
              <a:rPr lang="sv-SE" dirty="0"/>
              <a:t>TFA – Trygghetsförsäkring vid arbetsskada</a:t>
            </a:r>
          </a:p>
          <a:p>
            <a:r>
              <a:rPr lang="sv-SE" dirty="0"/>
              <a:t>TGL - </a:t>
            </a:r>
            <a:r>
              <a:rPr lang="sv-SE" dirty="0" err="1"/>
              <a:t>Tjänstegrupplivsförsäkring</a:t>
            </a:r>
            <a:endParaRPr lang="sv-SE" dirty="0"/>
          </a:p>
          <a:p>
            <a:r>
              <a:rPr lang="sv-SE" dirty="0" err="1"/>
              <a:t>Föräldrapenningstillägg</a:t>
            </a:r>
            <a:endParaRPr lang="sv-SE" dirty="0"/>
          </a:p>
          <a:p>
            <a:r>
              <a:rPr lang="sv-SE" dirty="0"/>
              <a:t>Avtalspension och Delpension/Livstidspremie</a:t>
            </a:r>
          </a:p>
          <a:p>
            <a:pPr marL="0" indent="0">
              <a:buNone/>
            </a:pPr>
            <a:endParaRPr lang="sv-SE" dirty="0"/>
          </a:p>
        </p:txBody>
      </p:sp>
    </p:spTree>
    <p:extLst>
      <p:ext uri="{BB962C8B-B14F-4D97-AF65-F5344CB8AC3E}">
        <p14:creationId xmlns:p14="http://schemas.microsoft.com/office/powerpoint/2010/main" val="22468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noProof="0" dirty="0"/>
              <a:t>Medlemsförsäkringar</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Platshållare för innehåll 3">
            <a:extLst>
              <a:ext uri="{FF2B5EF4-FFF2-40B4-BE49-F238E27FC236}">
                <a16:creationId xmlns:a16="http://schemas.microsoft.com/office/drawing/2014/main" id="{FAE67D29-9EA7-7C36-3AAC-A10515923095}"/>
              </a:ext>
            </a:extLst>
          </p:cNvPr>
          <p:cNvSpPr>
            <a:spLocks noGrp="1"/>
          </p:cNvSpPr>
          <p:nvPr>
            <p:ph sz="quarter" idx="10"/>
          </p:nvPr>
        </p:nvSpPr>
        <p:spPr/>
        <p:txBody>
          <a:bodyPr>
            <a:normAutofit lnSpcReduction="10000"/>
          </a:bodyPr>
          <a:lstStyle/>
          <a:p>
            <a:pPr marL="0" indent="0">
              <a:buNone/>
            </a:pPr>
            <a:r>
              <a:rPr lang="sv-SE" dirty="0"/>
              <a:t>Ingår:</a:t>
            </a:r>
          </a:p>
          <a:p>
            <a:r>
              <a:rPr lang="sv-SE" dirty="0"/>
              <a:t>Fritidsolycksfall</a:t>
            </a:r>
          </a:p>
          <a:p>
            <a:r>
              <a:rPr lang="sv-SE" dirty="0"/>
              <a:t>Inkomstförsäkring</a:t>
            </a:r>
          </a:p>
          <a:p>
            <a:r>
              <a:rPr lang="sv-SE" dirty="0"/>
              <a:t>Rabatt om du väljer hemförsäkring via Folksam</a:t>
            </a:r>
          </a:p>
          <a:p>
            <a:endParaRPr lang="sv-SE" u="sng" dirty="0"/>
          </a:p>
          <a:p>
            <a:pPr marL="0" indent="0">
              <a:buNone/>
            </a:pPr>
            <a:r>
              <a:rPr lang="sv-SE" dirty="0"/>
              <a:t>Tillägg:</a:t>
            </a:r>
          </a:p>
          <a:p>
            <a:r>
              <a:rPr lang="sv-SE" dirty="0"/>
              <a:t>Högre </a:t>
            </a:r>
            <a:r>
              <a:rPr lang="sv-SE" dirty="0" err="1"/>
              <a:t>invaliditetsbelopp</a:t>
            </a:r>
            <a:r>
              <a:rPr lang="sv-SE" dirty="0"/>
              <a:t> i fritidsolycksfall</a:t>
            </a:r>
          </a:p>
          <a:p>
            <a:r>
              <a:rPr lang="sv-SE" dirty="0"/>
              <a:t>Juristförsäkring</a:t>
            </a:r>
          </a:p>
          <a:p>
            <a:r>
              <a:rPr lang="sv-SE" dirty="0"/>
              <a:t>Medförsäkrad anhörig</a:t>
            </a:r>
          </a:p>
          <a:p>
            <a:r>
              <a:rPr lang="sv-SE" dirty="0"/>
              <a:t>M.fl. tillägg</a:t>
            </a:r>
          </a:p>
          <a:p>
            <a:endParaRPr lang="sv-SE" dirty="0"/>
          </a:p>
        </p:txBody>
      </p:sp>
      <p:sp>
        <p:nvSpPr>
          <p:cNvPr id="3" name="textruta 2">
            <a:extLst>
              <a:ext uri="{FF2B5EF4-FFF2-40B4-BE49-F238E27FC236}">
                <a16:creationId xmlns:a16="http://schemas.microsoft.com/office/drawing/2014/main" id="{4E1A58BB-0C2F-009A-6130-EB535B31E76C}"/>
              </a:ext>
            </a:extLst>
          </p:cNvPr>
          <p:cNvSpPr txBox="1"/>
          <p:nvPr/>
        </p:nvSpPr>
        <p:spPr>
          <a:xfrm>
            <a:off x="6335735" y="3226457"/>
            <a:ext cx="3854547" cy="1754326"/>
          </a:xfrm>
          <a:prstGeom prst="rect">
            <a:avLst/>
          </a:prstGeom>
          <a:noFill/>
        </p:spPr>
        <p:txBody>
          <a:bodyPr wrap="square" rtlCol="0">
            <a:spAutoFit/>
          </a:bodyPr>
          <a:lstStyle/>
          <a:p>
            <a:r>
              <a:rPr lang="sv-SE" dirty="0"/>
              <a:t>I medlemskapet ingår försäkringar till ett värde av 455 kr!</a:t>
            </a:r>
          </a:p>
          <a:p>
            <a:r>
              <a:rPr lang="sv-SE" dirty="0"/>
              <a:t>-A-kassa, värde 145 kr</a:t>
            </a:r>
          </a:p>
          <a:p>
            <a:r>
              <a:rPr lang="sv-SE" dirty="0"/>
              <a:t>-Medlemsolycksförsäkring, värde 110 kr</a:t>
            </a:r>
          </a:p>
          <a:p>
            <a:r>
              <a:rPr lang="sv-SE" dirty="0"/>
              <a:t>-Inkomstförsäkring, värde 200 kr</a:t>
            </a:r>
          </a:p>
          <a:p>
            <a:endParaRPr lang="sv-SE" dirty="0"/>
          </a:p>
        </p:txBody>
      </p:sp>
    </p:spTree>
    <p:extLst>
      <p:ext uri="{BB962C8B-B14F-4D97-AF65-F5344CB8AC3E}">
        <p14:creationId xmlns:p14="http://schemas.microsoft.com/office/powerpoint/2010/main" val="386365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2000"/>
                                        <p:tgtEl>
                                          <p:spTgt spid="3"/>
                                        </p:tgtEl>
                                      </p:cBhvr>
                                    </p:animEffect>
                                    <p:anim calcmode="lin" valueType="num">
                                      <p:cBhvr>
                                        <p:cTn id="44" dur="2000" fill="hold"/>
                                        <p:tgtEl>
                                          <p:spTgt spid="3"/>
                                        </p:tgtEl>
                                        <p:attrNameLst>
                                          <p:attrName>ppt_w</p:attrName>
                                        </p:attrNameLst>
                                      </p:cBhvr>
                                      <p:tavLst>
                                        <p:tav tm="0" fmla="#ppt_w*sin(2.5*pi*$)">
                                          <p:val>
                                            <p:fltVal val="0"/>
                                          </p:val>
                                        </p:tav>
                                        <p:tav tm="100000">
                                          <p:val>
                                            <p:fltVal val="1"/>
                                          </p:val>
                                        </p:tav>
                                      </p:tavLst>
                                    </p:anim>
                                    <p:anim calcmode="lin" valueType="num">
                                      <p:cBhvr>
                                        <p:cTn id="4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p:txBody>
          <a:bodyPr/>
          <a:lstStyle/>
          <a:p>
            <a:r>
              <a:rPr lang="sv-SE" noProof="0" dirty="0"/>
              <a:t>Agenda för facklig introduktion</a:t>
            </a:r>
          </a:p>
        </p:txBody>
      </p:sp>
      <p:sp>
        <p:nvSpPr>
          <p:cNvPr id="9" name="Platshållare för innehåll 8">
            <a:extLst>
              <a:ext uri="{FF2B5EF4-FFF2-40B4-BE49-F238E27FC236}">
                <a16:creationId xmlns:a16="http://schemas.microsoft.com/office/drawing/2014/main" id="{5FA7915C-0E8C-49A3-ACBD-87A24101B8B9}"/>
              </a:ext>
            </a:extLst>
          </p:cNvPr>
          <p:cNvSpPr>
            <a:spLocks noGrp="1"/>
          </p:cNvSpPr>
          <p:nvPr>
            <p:ph sz="quarter" idx="10"/>
          </p:nvPr>
        </p:nvSpPr>
        <p:spPr/>
        <p:txBody>
          <a:bodyPr/>
          <a:lstStyle/>
          <a:p>
            <a:r>
              <a:rPr lang="sv-SE" sz="1800" dirty="0"/>
              <a:t>Historia</a:t>
            </a:r>
          </a:p>
          <a:p>
            <a:r>
              <a:rPr lang="sv-SE" sz="1800" dirty="0"/>
              <a:t>Dagens arbetsmarknad</a:t>
            </a:r>
          </a:p>
          <a:p>
            <a:r>
              <a:rPr lang="sv-SE" sz="1800" dirty="0"/>
              <a:t>Kollektivavtal</a:t>
            </a:r>
          </a:p>
          <a:p>
            <a:r>
              <a:rPr lang="sv-SE" sz="1800" dirty="0"/>
              <a:t>Försäkringar</a:t>
            </a:r>
          </a:p>
          <a:p>
            <a:r>
              <a:rPr lang="sv-SE" sz="1800" dirty="0"/>
              <a:t>Organisation och hur </a:t>
            </a:r>
            <a:r>
              <a:rPr lang="sv-SE" sz="1800" u="sng" dirty="0"/>
              <a:t>du</a:t>
            </a:r>
            <a:r>
              <a:rPr lang="sv-SE" sz="1800" dirty="0"/>
              <a:t> påverkar IF Metall</a:t>
            </a:r>
          </a:p>
          <a:p>
            <a:r>
              <a:rPr lang="sv-SE" sz="1800" dirty="0"/>
              <a:t>Vad innebär ett medlemskap?</a:t>
            </a:r>
          </a:p>
          <a:p>
            <a:endParaRPr lang="en-US"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Tree>
    <p:extLst>
      <p:ext uri="{BB962C8B-B14F-4D97-AF65-F5344CB8AC3E}">
        <p14:creationId xmlns:p14="http://schemas.microsoft.com/office/powerpoint/2010/main" val="259668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circle(in)">
                                      <p:cBhvr>
                                        <p:cTn id="10" dur="2000"/>
                                        <p:tgtEl>
                                          <p:spTgt spid="9">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circle(in)">
                                      <p:cBhvr>
                                        <p:cTn id="13" dur="2000"/>
                                        <p:tgtEl>
                                          <p:spTgt spid="9">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circle(in)">
                                      <p:cBhvr>
                                        <p:cTn id="16" dur="2000"/>
                                        <p:tgtEl>
                                          <p:spTgt spid="9">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circle(in)">
                                      <p:cBhvr>
                                        <p:cTn id="19" dur="2000"/>
                                        <p:tgtEl>
                                          <p:spTgt spid="9">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circle(in)">
                                      <p:cBhvr>
                                        <p:cTn id="22"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1002086"/>
          </a:xfrm>
        </p:spPr>
        <p:txBody>
          <a:bodyPr/>
          <a:lstStyle/>
          <a:p>
            <a:r>
              <a:rPr lang="sv-SE" dirty="0"/>
              <a:t>Organisation och hur du påverkar IF Metall</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pic>
        <p:nvPicPr>
          <p:cNvPr id="3" name="Platshållare för innehåll 4">
            <a:extLst>
              <a:ext uri="{FF2B5EF4-FFF2-40B4-BE49-F238E27FC236}">
                <a16:creationId xmlns:a16="http://schemas.microsoft.com/office/drawing/2014/main" id="{6C3217B6-8E01-4E30-8BBD-59353AFB99E7}"/>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530475" y="2690812"/>
            <a:ext cx="6096000" cy="3048000"/>
          </a:xfrm>
        </p:spPr>
      </p:pic>
    </p:spTree>
    <p:extLst>
      <p:ext uri="{BB962C8B-B14F-4D97-AF65-F5344CB8AC3E}">
        <p14:creationId xmlns:p14="http://schemas.microsoft.com/office/powerpoint/2010/main" val="333085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dirty="0"/>
              <a:t>Så här organiserar vi oss</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Platshållare för innehåll 3">
            <a:extLst>
              <a:ext uri="{FF2B5EF4-FFF2-40B4-BE49-F238E27FC236}">
                <a16:creationId xmlns:a16="http://schemas.microsoft.com/office/drawing/2014/main" id="{FAE67D29-9EA7-7C36-3AAC-A10515923095}"/>
              </a:ext>
            </a:extLst>
          </p:cNvPr>
          <p:cNvSpPr>
            <a:spLocks noGrp="1"/>
          </p:cNvSpPr>
          <p:nvPr>
            <p:ph sz="quarter" idx="10"/>
          </p:nvPr>
        </p:nvSpPr>
        <p:spPr/>
        <p:txBody>
          <a:bodyPr>
            <a:normAutofit fontScale="92500" lnSpcReduction="20000"/>
          </a:bodyPr>
          <a:lstStyle/>
          <a:p>
            <a:pPr marL="0" indent="0">
              <a:buNone/>
            </a:pPr>
            <a:r>
              <a:rPr lang="sv-SE" sz="2000" dirty="0"/>
              <a:t>På arbetsplatsen</a:t>
            </a:r>
            <a:r>
              <a:rPr lang="sv-SE" dirty="0"/>
              <a:t> </a:t>
            </a:r>
          </a:p>
          <a:p>
            <a:pPr marL="0" indent="0">
              <a:buNone/>
            </a:pPr>
            <a:r>
              <a:rPr lang="sv-SE" dirty="0"/>
              <a:t>Mindre arbetsplatser – Avdelningsombud</a:t>
            </a:r>
          </a:p>
          <a:p>
            <a:pPr marL="0" indent="0">
              <a:buNone/>
            </a:pPr>
            <a:r>
              <a:rPr lang="sv-SE" dirty="0"/>
              <a:t>Större arbetsplatser – Klubb</a:t>
            </a:r>
          </a:p>
          <a:p>
            <a:pPr marL="0" indent="0">
              <a:buNone/>
            </a:pPr>
            <a:endParaRPr lang="sv-SE" dirty="0"/>
          </a:p>
          <a:p>
            <a:pPr marL="0" indent="0">
              <a:buNone/>
            </a:pPr>
            <a:r>
              <a:rPr lang="sv-SE" sz="2000" dirty="0"/>
              <a:t>I regionen </a:t>
            </a:r>
          </a:p>
          <a:p>
            <a:pPr marL="0" indent="0">
              <a:buNone/>
            </a:pPr>
            <a:r>
              <a:rPr lang="sv-SE" dirty="0"/>
              <a:t>Avdelningen – Avdelningsstyrelsen</a:t>
            </a:r>
          </a:p>
          <a:p>
            <a:pPr marL="0" indent="0">
              <a:buNone/>
            </a:pPr>
            <a:r>
              <a:rPr lang="sv-SE" dirty="0"/>
              <a:t>Beslutsorgan – Representantskap</a:t>
            </a:r>
          </a:p>
          <a:p>
            <a:pPr marL="0" indent="0">
              <a:buNone/>
            </a:pPr>
            <a:endParaRPr lang="sv-SE" dirty="0"/>
          </a:p>
          <a:p>
            <a:pPr marL="0" indent="0">
              <a:buNone/>
            </a:pPr>
            <a:r>
              <a:rPr lang="sv-SE" sz="2000" dirty="0"/>
              <a:t>Rikstäckande</a:t>
            </a:r>
            <a:r>
              <a:rPr lang="sv-SE" dirty="0"/>
              <a:t> </a:t>
            </a:r>
          </a:p>
          <a:p>
            <a:pPr marL="0" indent="0">
              <a:buNone/>
            </a:pPr>
            <a:r>
              <a:rPr lang="sv-SE" dirty="0"/>
              <a:t>Förbundet – Förbundsstyrelsen</a:t>
            </a:r>
          </a:p>
          <a:p>
            <a:pPr marL="0" indent="0">
              <a:buNone/>
            </a:pPr>
            <a:r>
              <a:rPr lang="sv-SE" dirty="0"/>
              <a:t>Beslutsorgan – Kongress</a:t>
            </a:r>
          </a:p>
          <a:p>
            <a:endParaRPr lang="sv-SE" dirty="0"/>
          </a:p>
        </p:txBody>
      </p:sp>
    </p:spTree>
    <p:extLst>
      <p:ext uri="{BB962C8B-B14F-4D97-AF65-F5344CB8AC3E}">
        <p14:creationId xmlns:p14="http://schemas.microsoft.com/office/powerpoint/2010/main" val="3135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barn(inVertical)">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barn(inVertical)">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barn(inVertical)">
                                      <p:cBhvr>
                                        <p:cTn id="4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1976436" y="1183765"/>
            <a:ext cx="8775563" cy="627251"/>
          </a:xfrm>
        </p:spPr>
        <p:txBody>
          <a:bodyPr/>
          <a:lstStyle/>
          <a:p>
            <a:r>
              <a:rPr lang="sv-SE" dirty="0"/>
              <a:t>Du som medlem kan påverka hela IF Metall</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Platshållare för innehåll 3">
            <a:extLst>
              <a:ext uri="{FF2B5EF4-FFF2-40B4-BE49-F238E27FC236}">
                <a16:creationId xmlns:a16="http://schemas.microsoft.com/office/drawing/2014/main" id="{FAE67D29-9EA7-7C36-3AAC-A10515923095}"/>
              </a:ext>
            </a:extLst>
          </p:cNvPr>
          <p:cNvSpPr>
            <a:spLocks noGrp="1"/>
          </p:cNvSpPr>
          <p:nvPr>
            <p:ph sz="quarter" idx="10"/>
          </p:nvPr>
        </p:nvSpPr>
        <p:spPr/>
        <p:txBody>
          <a:bodyPr>
            <a:normAutofit/>
          </a:bodyPr>
          <a:lstStyle/>
          <a:p>
            <a:r>
              <a:rPr lang="sv-SE" dirty="0"/>
              <a:t>IF Metall är ingen myndighet utan en medlemsstyrd förening</a:t>
            </a:r>
          </a:p>
          <a:p>
            <a:r>
              <a:rPr lang="sv-SE" dirty="0"/>
              <a:t>Kongress – påverka förbundet</a:t>
            </a:r>
          </a:p>
          <a:p>
            <a:r>
              <a:rPr lang="sv-SE" dirty="0"/>
              <a:t>Avtalsråd – påverka avtalet</a:t>
            </a:r>
          </a:p>
          <a:p>
            <a:r>
              <a:rPr lang="sv-SE" dirty="0"/>
              <a:t>Avdelningens representantskap – påverka avdelningen och förbund</a:t>
            </a:r>
          </a:p>
          <a:p>
            <a:r>
              <a:rPr lang="sv-SE" dirty="0"/>
              <a:t>Klubbens medlemsmöten – alla förtroendeuppdrag och all verksamhet</a:t>
            </a:r>
          </a:p>
          <a:p>
            <a:endParaRPr lang="sv-SE" dirty="0"/>
          </a:p>
          <a:p>
            <a:r>
              <a:rPr lang="sv-SE" dirty="0"/>
              <a:t>Även du kan bli förtroendevald, vi behöver dig!</a:t>
            </a:r>
          </a:p>
          <a:p>
            <a:endParaRPr lang="sv-SE" dirty="0"/>
          </a:p>
        </p:txBody>
      </p:sp>
    </p:spTree>
    <p:extLst>
      <p:ext uri="{BB962C8B-B14F-4D97-AF65-F5344CB8AC3E}">
        <p14:creationId xmlns:p14="http://schemas.microsoft.com/office/powerpoint/2010/main" val="30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D5C3BD0-743C-4F7F-9A57-87330552F6E4}"/>
              </a:ext>
            </a:extLst>
          </p:cNvPr>
          <p:cNvSpPr>
            <a:spLocks noGrp="1"/>
          </p:cNvSpPr>
          <p:nvPr>
            <p:ph sz="half" idx="2"/>
          </p:nvPr>
        </p:nvSpPr>
        <p:spPr>
          <a:xfrm>
            <a:off x="1190306" y="2577737"/>
            <a:ext cx="5350657" cy="3545471"/>
          </a:xfrm>
        </p:spPr>
        <p:txBody>
          <a:bodyPr/>
          <a:lstStyle/>
          <a:p>
            <a:r>
              <a:rPr lang="sv-SE" dirty="0"/>
              <a:t>Vilka förtroendevalda finns på min arbetsplats?</a:t>
            </a:r>
          </a:p>
          <a:p>
            <a:r>
              <a:rPr lang="sv-SE" dirty="0"/>
              <a:t>Var vänder jag mig med olika frågor?</a:t>
            </a:r>
          </a:p>
          <a:p>
            <a:pPr>
              <a:buFontTx/>
              <a:buChar char="-"/>
            </a:pPr>
            <a:r>
              <a:rPr lang="sv-SE" dirty="0"/>
              <a:t>Rättigheter enligt avtal</a:t>
            </a:r>
          </a:p>
          <a:p>
            <a:pPr>
              <a:buFontTx/>
              <a:buChar char="-"/>
            </a:pPr>
            <a:r>
              <a:rPr lang="sv-SE" dirty="0"/>
              <a:t>Arbetsmiljöfrågor</a:t>
            </a:r>
          </a:p>
          <a:p>
            <a:pPr>
              <a:buFontTx/>
              <a:buChar char="-"/>
            </a:pPr>
            <a:r>
              <a:rPr lang="sv-SE" dirty="0"/>
              <a:t>Försäkringar</a:t>
            </a:r>
          </a:p>
          <a:p>
            <a:pPr>
              <a:buFontTx/>
              <a:buChar char="-"/>
            </a:pPr>
            <a:r>
              <a:rPr lang="sv-SE" dirty="0"/>
              <a:t>Facklig utbildning</a:t>
            </a:r>
          </a:p>
          <a:p>
            <a:endParaRPr lang="en-US" dirty="0"/>
          </a:p>
        </p:txBody>
      </p:sp>
      <p:sp>
        <p:nvSpPr>
          <p:cNvPr id="6" name="Rubrik 5">
            <a:extLst>
              <a:ext uri="{FF2B5EF4-FFF2-40B4-BE49-F238E27FC236}">
                <a16:creationId xmlns:a16="http://schemas.microsoft.com/office/drawing/2014/main" id="{FB9C568F-6A50-491B-85B2-D1DA18C91E61}"/>
              </a:ext>
            </a:extLst>
          </p:cNvPr>
          <p:cNvSpPr>
            <a:spLocks noGrp="1"/>
          </p:cNvSpPr>
          <p:nvPr>
            <p:ph type="title"/>
          </p:nvPr>
        </p:nvSpPr>
        <p:spPr/>
        <p:txBody>
          <a:bodyPr/>
          <a:lstStyle/>
          <a:p>
            <a:r>
              <a:rPr lang="sv-SE" noProof="0" dirty="0"/>
              <a:t>Lokal information</a:t>
            </a:r>
          </a:p>
        </p:txBody>
      </p:sp>
      <p:sp>
        <p:nvSpPr>
          <p:cNvPr id="7" name="Platshållare för text 6">
            <a:extLst>
              <a:ext uri="{FF2B5EF4-FFF2-40B4-BE49-F238E27FC236}">
                <a16:creationId xmlns:a16="http://schemas.microsoft.com/office/drawing/2014/main" id="{E41C3D3E-B69B-4CEC-8885-FBE5C0CDA60E}"/>
              </a:ext>
            </a:extLst>
          </p:cNvPr>
          <p:cNvSpPr>
            <a:spLocks noGrp="1"/>
          </p:cNvSpPr>
          <p:nvPr>
            <p:ph type="body" sz="quarter" idx="11"/>
          </p:nvPr>
        </p:nvSpPr>
        <p:spPr/>
        <p:txBody>
          <a:bodyPr/>
          <a:lstStyle/>
          <a:p>
            <a:endParaRPr lang="en-US"/>
          </a:p>
        </p:txBody>
      </p:sp>
      <p:sp>
        <p:nvSpPr>
          <p:cNvPr id="8" name="Platshållare för datum 7">
            <a:extLst>
              <a:ext uri="{FF2B5EF4-FFF2-40B4-BE49-F238E27FC236}">
                <a16:creationId xmlns:a16="http://schemas.microsoft.com/office/drawing/2014/main" id="{83172B7A-D1B7-869F-E6F4-FC62149A4CFB}"/>
              </a:ext>
            </a:extLst>
          </p:cNvPr>
          <p:cNvSpPr>
            <a:spLocks noGrp="1"/>
          </p:cNvSpPr>
          <p:nvPr>
            <p:ph type="dt" sz="half" idx="13"/>
          </p:nvPr>
        </p:nvSpPr>
        <p:spPr/>
        <p:txBody>
          <a:bodyPr/>
          <a:lstStyle/>
          <a:p>
            <a:fld id="{2E85289C-DFFA-4989-871B-D0B1E886D936}" type="datetime1">
              <a:rPr lang="sv-SE" smtClean="0"/>
              <a:t>2024-03-14</a:t>
            </a:fld>
            <a:endParaRPr lang="en-US" dirty="0"/>
          </a:p>
        </p:txBody>
      </p:sp>
      <p:pic>
        <p:nvPicPr>
          <p:cNvPr id="9" name="Picture 26">
            <a:extLst>
              <a:ext uri="{FF2B5EF4-FFF2-40B4-BE49-F238E27FC236}">
                <a16:creationId xmlns:a16="http://schemas.microsoft.com/office/drawing/2014/main" id="{30140384-5DF2-FC61-F297-E0FB2E808601}"/>
              </a:ext>
            </a:extLst>
          </p:cNvPr>
          <p:cNvPicPr>
            <a:picLocks noGrp="1" noChangeAspect="1" noChangeArrowheads="1"/>
          </p:cNvPicPr>
          <p:nvPr>
            <p:ph sz="half" idx="12"/>
          </p:nvPr>
        </p:nvPicPr>
        <p:blipFill>
          <a:blip r:embed="rId3">
            <a:extLst>
              <a:ext uri="{28A0092B-C50C-407E-A947-70E740481C1C}">
                <a14:useLocalDpi xmlns:a14="http://schemas.microsoft.com/office/drawing/2010/main" val="0"/>
              </a:ext>
            </a:extLst>
          </a:blip>
          <a:srcRect/>
          <a:stretch>
            <a:fillRect/>
          </a:stretch>
        </p:blipFill>
        <p:spPr bwMode="auto">
          <a:xfrm>
            <a:off x="6701722" y="2575309"/>
            <a:ext cx="2803209" cy="284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0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8" dur="500"/>
                                        <p:tgtEl>
                                          <p:spTgt spid="2">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1" dur="500"/>
                                        <p:tgtEl>
                                          <p:spTgt spid="2">
                                            <p:txEl>
                                              <p:pRg st="4" end="4"/>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1976436" y="1183765"/>
            <a:ext cx="8775563" cy="627251"/>
          </a:xfrm>
        </p:spPr>
        <p:txBody>
          <a:bodyPr/>
          <a:lstStyle/>
          <a:p>
            <a:r>
              <a:rPr lang="sv-SE" noProof="0" dirty="0"/>
              <a:t>Vad innebär ett medlemskap?</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pic>
        <p:nvPicPr>
          <p:cNvPr id="3" name="Platshållare för innehåll 4">
            <a:extLst>
              <a:ext uri="{FF2B5EF4-FFF2-40B4-BE49-F238E27FC236}">
                <a16:creationId xmlns:a16="http://schemas.microsoft.com/office/drawing/2014/main" id="{881AEFA5-E6FB-86B4-908F-6F655A0C968C}"/>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972904" y="2413000"/>
            <a:ext cx="8094827" cy="4045230"/>
          </a:xfrm>
        </p:spPr>
      </p:pic>
    </p:spTree>
    <p:extLst>
      <p:ext uri="{BB962C8B-B14F-4D97-AF65-F5344CB8AC3E}">
        <p14:creationId xmlns:p14="http://schemas.microsoft.com/office/powerpoint/2010/main" val="261978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tshållare för text 26">
            <a:extLst>
              <a:ext uri="{FF2B5EF4-FFF2-40B4-BE49-F238E27FC236}">
                <a16:creationId xmlns:a16="http://schemas.microsoft.com/office/drawing/2014/main" id="{4468BAF4-065A-D554-9919-F577AF99561E}"/>
              </a:ext>
            </a:extLst>
          </p:cNvPr>
          <p:cNvSpPr>
            <a:spLocks noGrp="1"/>
          </p:cNvSpPr>
          <p:nvPr>
            <p:ph type="body" sz="quarter" idx="10"/>
          </p:nvPr>
        </p:nvSpPr>
        <p:spPr>
          <a:xfrm>
            <a:off x="6331267" y="1776549"/>
            <a:ext cx="4136435" cy="4461691"/>
          </a:xfrm>
        </p:spPr>
        <p:txBody>
          <a:bodyPr/>
          <a:lstStyle/>
          <a:p>
            <a:r>
              <a:rPr lang="sv-SE" sz="1800" dirty="0">
                <a:latin typeface="Times New Roman"/>
                <a:ea typeface="Calibri"/>
                <a:cs typeface="Times New Roman"/>
              </a:rPr>
              <a:t>Som medlem i IF Metall Borås betalar du 1,5 procent i medlemsavgift. Av avgiften går en del till förbundet, en del till a-kassan och en del till avdelningen. Lägsta medlemsavgift per månad </a:t>
            </a:r>
            <a:r>
              <a:rPr lang="sv-SE" sz="1800">
                <a:latin typeface="Times New Roman"/>
                <a:ea typeface="Calibri"/>
                <a:cs typeface="Times New Roman"/>
              </a:rPr>
              <a:t>är 239 </a:t>
            </a:r>
            <a:r>
              <a:rPr lang="sv-SE" sz="1800" dirty="0">
                <a:latin typeface="Times New Roman"/>
                <a:ea typeface="Calibri"/>
                <a:cs typeface="Times New Roman"/>
              </a:rPr>
              <a:t>kronor och högsta medlemsavgift per månad </a:t>
            </a:r>
            <a:r>
              <a:rPr lang="sv-SE" sz="1800">
                <a:latin typeface="Times New Roman"/>
                <a:ea typeface="Calibri"/>
                <a:cs typeface="Times New Roman"/>
              </a:rPr>
              <a:t>är 657 </a:t>
            </a:r>
            <a:r>
              <a:rPr lang="sv-SE" sz="1800" dirty="0">
                <a:latin typeface="Times New Roman"/>
                <a:ea typeface="Calibri"/>
                <a:cs typeface="Times New Roman"/>
              </a:rPr>
              <a:t>kronor.</a:t>
            </a:r>
          </a:p>
          <a:p>
            <a:endParaRPr lang="sv-SE" dirty="0"/>
          </a:p>
        </p:txBody>
      </p:sp>
      <p:sp>
        <p:nvSpPr>
          <p:cNvPr id="6" name="Platshållare för datum 5">
            <a:extLst>
              <a:ext uri="{FF2B5EF4-FFF2-40B4-BE49-F238E27FC236}">
                <a16:creationId xmlns:a16="http://schemas.microsoft.com/office/drawing/2014/main" id="{6885A03A-8B0A-B4F8-6CDC-9DAA675964D7}"/>
              </a:ext>
            </a:extLst>
          </p:cNvPr>
          <p:cNvSpPr>
            <a:spLocks noGrp="1"/>
          </p:cNvSpPr>
          <p:nvPr>
            <p:ph type="dt" sz="half" idx="12"/>
          </p:nvPr>
        </p:nvSpPr>
        <p:spPr/>
        <p:txBody>
          <a:bodyPr/>
          <a:lstStyle/>
          <a:p>
            <a:fld id="{31151B37-4696-4317-9079-8FE874F7DE23}" type="datetime1">
              <a:rPr lang="sv-SE" smtClean="0"/>
              <a:pPr/>
              <a:t>2024-03-14</a:t>
            </a:fld>
            <a:endParaRPr lang="en-US" dirty="0"/>
          </a:p>
        </p:txBody>
      </p:sp>
      <p:sp>
        <p:nvSpPr>
          <p:cNvPr id="28" name="Platshållare för text 27">
            <a:extLst>
              <a:ext uri="{FF2B5EF4-FFF2-40B4-BE49-F238E27FC236}">
                <a16:creationId xmlns:a16="http://schemas.microsoft.com/office/drawing/2014/main" id="{6CBA3545-E538-45DB-6274-6670E1C48844}"/>
              </a:ext>
            </a:extLst>
          </p:cNvPr>
          <p:cNvSpPr>
            <a:spLocks noGrp="1"/>
          </p:cNvSpPr>
          <p:nvPr>
            <p:ph type="body" sz="quarter" idx="11"/>
          </p:nvPr>
        </p:nvSpPr>
        <p:spPr/>
        <p:txBody>
          <a:bodyPr/>
          <a:lstStyle/>
          <a:p>
            <a:endParaRPr lang="sv-SE"/>
          </a:p>
        </p:txBody>
      </p:sp>
      <p:pic>
        <p:nvPicPr>
          <p:cNvPr id="2" name="Bildobjekt 7">
            <a:extLst>
              <a:ext uri="{FF2B5EF4-FFF2-40B4-BE49-F238E27FC236}">
                <a16:creationId xmlns:a16="http://schemas.microsoft.com/office/drawing/2014/main" id="{D00F587E-9078-7B62-A4C5-6261F44B0DBA}"/>
              </a:ext>
            </a:extLst>
          </p:cNvPr>
          <p:cNvPicPr>
            <a:picLocks noGrp="1"/>
          </p:cNvPicPr>
          <p:nvPr>
            <p:ph idx="1"/>
          </p:nvPr>
        </p:nvPicPr>
        <p:blipFill>
          <a:blip r:embed="rId3"/>
          <a:stretch>
            <a:fillRect/>
          </a:stretch>
        </p:blipFill>
        <p:spPr>
          <a:xfrm>
            <a:off x="127045" y="1563511"/>
            <a:ext cx="5812200" cy="4062226"/>
          </a:xfrm>
          <a:prstGeom prst="rect">
            <a:avLst/>
          </a:prstGeom>
        </p:spPr>
      </p:pic>
    </p:spTree>
    <p:extLst>
      <p:ext uri="{BB962C8B-B14F-4D97-AF65-F5344CB8AC3E}">
        <p14:creationId xmlns:p14="http://schemas.microsoft.com/office/powerpoint/2010/main" val="277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1976436" y="1183765"/>
            <a:ext cx="8775563" cy="627251"/>
          </a:xfrm>
        </p:spPr>
        <p:txBody>
          <a:bodyPr/>
          <a:lstStyle/>
          <a:p>
            <a:r>
              <a:rPr lang="sv-SE" dirty="0"/>
              <a:t>Du som medlem kan påverka hela IF Metall</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Platshållare för innehåll 3">
            <a:extLst>
              <a:ext uri="{FF2B5EF4-FFF2-40B4-BE49-F238E27FC236}">
                <a16:creationId xmlns:a16="http://schemas.microsoft.com/office/drawing/2014/main" id="{FAE67D29-9EA7-7C36-3AAC-A10515923095}"/>
              </a:ext>
            </a:extLst>
          </p:cNvPr>
          <p:cNvSpPr>
            <a:spLocks noGrp="1"/>
          </p:cNvSpPr>
          <p:nvPr>
            <p:ph sz="quarter" idx="10"/>
          </p:nvPr>
        </p:nvSpPr>
        <p:spPr>
          <a:xfrm>
            <a:off x="1639583" y="1804979"/>
            <a:ext cx="8775564" cy="3603691"/>
          </a:xfrm>
        </p:spPr>
        <p:txBody>
          <a:bodyPr>
            <a:normAutofit/>
          </a:bodyPr>
          <a:lstStyle/>
          <a:p>
            <a:r>
              <a:rPr lang="sv-SE" sz="2400" b="1" dirty="0">
                <a:solidFill>
                  <a:srgbClr val="FF0000"/>
                </a:solidFill>
              </a:rPr>
              <a:t>Många medlemmar = starka tillsammans = bra kollektivavtal</a:t>
            </a:r>
          </a:p>
        </p:txBody>
      </p:sp>
      <p:sp>
        <p:nvSpPr>
          <p:cNvPr id="15" name="Moln 14">
            <a:extLst>
              <a:ext uri="{FF2B5EF4-FFF2-40B4-BE49-F238E27FC236}">
                <a16:creationId xmlns:a16="http://schemas.microsoft.com/office/drawing/2014/main" id="{D5DF75F0-9F60-90B2-EB42-F3B81281DD38}"/>
              </a:ext>
            </a:extLst>
          </p:cNvPr>
          <p:cNvSpPr/>
          <p:nvPr/>
        </p:nvSpPr>
        <p:spPr>
          <a:xfrm>
            <a:off x="922789" y="2432230"/>
            <a:ext cx="9965605" cy="378569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47753799-A4A4-3F6D-DFFB-F8846152C7EB}"/>
              </a:ext>
            </a:extLst>
          </p:cNvPr>
          <p:cNvSpPr txBox="1"/>
          <p:nvPr/>
        </p:nvSpPr>
        <p:spPr>
          <a:xfrm>
            <a:off x="2126082" y="2725803"/>
            <a:ext cx="1864359" cy="923330"/>
          </a:xfrm>
          <a:prstGeom prst="rect">
            <a:avLst/>
          </a:prstGeom>
          <a:noFill/>
        </p:spPr>
        <p:txBody>
          <a:bodyPr wrap="square" rtlCol="0">
            <a:spAutoFit/>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Årliga löneökningar </a:t>
            </a:r>
          </a:p>
        </p:txBody>
      </p:sp>
      <p:sp>
        <p:nvSpPr>
          <p:cNvPr id="5" name="textruta 4">
            <a:extLst>
              <a:ext uri="{FF2B5EF4-FFF2-40B4-BE49-F238E27FC236}">
                <a16:creationId xmlns:a16="http://schemas.microsoft.com/office/drawing/2014/main" id="{7964742F-7C9D-6DAD-F1A7-BF3A398883DF}"/>
              </a:ext>
            </a:extLst>
          </p:cNvPr>
          <p:cNvSpPr txBox="1"/>
          <p:nvPr/>
        </p:nvSpPr>
        <p:spPr>
          <a:xfrm>
            <a:off x="4301670" y="3362410"/>
            <a:ext cx="2027704" cy="646331"/>
          </a:xfrm>
          <a:prstGeom prst="rect">
            <a:avLst/>
          </a:prstGeom>
          <a:noFill/>
        </p:spPr>
        <p:txBody>
          <a:bodyPr wrap="square" rtlCol="0">
            <a:spAutoFit/>
          </a:bodyPr>
          <a:lstStyle/>
          <a:p>
            <a:pPr marL="285750" indent="-285750">
              <a:buFont typeface="Arial" panose="020B0604020202020204" pitchFamily="34" charset="0"/>
              <a:buChar char="•"/>
            </a:pPr>
            <a:r>
              <a:rPr lang="sv-SE" dirty="0"/>
              <a:t>Rätt till kollektivavtalet</a:t>
            </a:r>
          </a:p>
        </p:txBody>
      </p:sp>
      <p:sp>
        <p:nvSpPr>
          <p:cNvPr id="6" name="textruta 5">
            <a:extLst>
              <a:ext uri="{FF2B5EF4-FFF2-40B4-BE49-F238E27FC236}">
                <a16:creationId xmlns:a16="http://schemas.microsoft.com/office/drawing/2014/main" id="{8DBB1C4A-CF1D-C9C4-5B7C-F0A515EB7288}"/>
              </a:ext>
            </a:extLst>
          </p:cNvPr>
          <p:cNvSpPr txBox="1"/>
          <p:nvPr/>
        </p:nvSpPr>
        <p:spPr>
          <a:xfrm>
            <a:off x="3077533" y="5024491"/>
            <a:ext cx="2016224" cy="369332"/>
          </a:xfrm>
          <a:prstGeom prst="rect">
            <a:avLst/>
          </a:prstGeom>
          <a:noFill/>
        </p:spPr>
        <p:txBody>
          <a:bodyPr wrap="square" rtlCol="0">
            <a:spAutoFit/>
          </a:bodyPr>
          <a:lstStyle/>
          <a:p>
            <a:pPr marL="285750" indent="-285750">
              <a:buFont typeface="Arial" panose="020B0604020202020204" pitchFamily="34" charset="0"/>
              <a:buChar char="•"/>
            </a:pPr>
            <a:r>
              <a:rPr lang="sv-SE" dirty="0"/>
              <a:t>Försäkringar</a:t>
            </a:r>
          </a:p>
        </p:txBody>
      </p:sp>
      <p:sp>
        <p:nvSpPr>
          <p:cNvPr id="7" name="textruta 6">
            <a:extLst>
              <a:ext uri="{FF2B5EF4-FFF2-40B4-BE49-F238E27FC236}">
                <a16:creationId xmlns:a16="http://schemas.microsoft.com/office/drawing/2014/main" id="{2D6D5A62-530C-AD5C-34D1-D58F6A6B6FD1}"/>
              </a:ext>
            </a:extLst>
          </p:cNvPr>
          <p:cNvSpPr txBox="1"/>
          <p:nvPr/>
        </p:nvSpPr>
        <p:spPr>
          <a:xfrm>
            <a:off x="7441154" y="4550848"/>
            <a:ext cx="1812882" cy="923330"/>
          </a:xfrm>
          <a:prstGeom prst="rect">
            <a:avLst/>
          </a:prstGeom>
          <a:noFill/>
        </p:spPr>
        <p:txBody>
          <a:bodyPr wrap="square" rtlCol="0">
            <a:spAutoFit/>
          </a:bodyPr>
          <a:lstStyle/>
          <a:p>
            <a:pPr marL="285750" indent="-285750">
              <a:buFont typeface="Arial" panose="020B0604020202020204" pitchFamily="34" charset="0"/>
              <a:buChar char="•"/>
            </a:pPr>
            <a:r>
              <a:rPr lang="sv-SE" dirty="0"/>
              <a:t>Hjälp vid tvist med arbetsgivare</a:t>
            </a:r>
          </a:p>
        </p:txBody>
      </p:sp>
      <p:sp>
        <p:nvSpPr>
          <p:cNvPr id="9" name="textruta 8">
            <a:extLst>
              <a:ext uri="{FF2B5EF4-FFF2-40B4-BE49-F238E27FC236}">
                <a16:creationId xmlns:a16="http://schemas.microsoft.com/office/drawing/2014/main" id="{D502A240-6656-4741-C212-CB677A440E42}"/>
              </a:ext>
            </a:extLst>
          </p:cNvPr>
          <p:cNvSpPr txBox="1"/>
          <p:nvPr/>
        </p:nvSpPr>
        <p:spPr>
          <a:xfrm>
            <a:off x="2308642" y="3842462"/>
            <a:ext cx="1560979" cy="646331"/>
          </a:xfrm>
          <a:prstGeom prst="rect">
            <a:avLst/>
          </a:prstGeom>
          <a:noFill/>
        </p:spPr>
        <p:txBody>
          <a:bodyPr wrap="square" rtlCol="0">
            <a:spAutoFit/>
          </a:bodyPr>
          <a:lstStyle/>
          <a:p>
            <a:pPr marL="285750" indent="-285750">
              <a:buFont typeface="Arial" panose="020B0604020202020204" pitchFamily="34" charset="0"/>
              <a:buChar char="•"/>
            </a:pPr>
            <a:r>
              <a:rPr lang="sv-SE" dirty="0"/>
              <a:t>Ersättning vid strejk </a:t>
            </a:r>
          </a:p>
        </p:txBody>
      </p:sp>
      <p:sp>
        <p:nvSpPr>
          <p:cNvPr id="11" name="textruta 10">
            <a:extLst>
              <a:ext uri="{FF2B5EF4-FFF2-40B4-BE49-F238E27FC236}">
                <a16:creationId xmlns:a16="http://schemas.microsoft.com/office/drawing/2014/main" id="{2EAA5E7B-26C1-C11E-8788-C57BF16A0B65}"/>
              </a:ext>
            </a:extLst>
          </p:cNvPr>
          <p:cNvSpPr txBox="1"/>
          <p:nvPr/>
        </p:nvSpPr>
        <p:spPr>
          <a:xfrm>
            <a:off x="7181989" y="2725803"/>
            <a:ext cx="2244930" cy="646331"/>
          </a:xfrm>
          <a:prstGeom prst="rect">
            <a:avLst/>
          </a:prstGeom>
          <a:noFill/>
        </p:spPr>
        <p:txBody>
          <a:bodyPr wrap="square" rtlCol="0">
            <a:spAutoFit/>
          </a:bodyPr>
          <a:lstStyle/>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Rättshjälp</a:t>
            </a:r>
          </a:p>
        </p:txBody>
      </p:sp>
      <p:sp>
        <p:nvSpPr>
          <p:cNvPr id="12" name="textruta 11">
            <a:extLst>
              <a:ext uri="{FF2B5EF4-FFF2-40B4-BE49-F238E27FC236}">
                <a16:creationId xmlns:a16="http://schemas.microsoft.com/office/drawing/2014/main" id="{158899DA-3AB5-4375-9781-941CC682D7A3}"/>
              </a:ext>
            </a:extLst>
          </p:cNvPr>
          <p:cNvSpPr txBox="1"/>
          <p:nvPr/>
        </p:nvSpPr>
        <p:spPr>
          <a:xfrm>
            <a:off x="5597814" y="4412847"/>
            <a:ext cx="1872208" cy="369332"/>
          </a:xfrm>
          <a:prstGeom prst="rect">
            <a:avLst/>
          </a:prstGeom>
          <a:noFill/>
        </p:spPr>
        <p:txBody>
          <a:bodyPr wrap="square" rtlCol="0">
            <a:spAutoFit/>
          </a:bodyPr>
          <a:lstStyle/>
          <a:p>
            <a:pPr marL="285750" indent="-285750">
              <a:buFont typeface="Arial" panose="020B0604020202020204" pitchFamily="34" charset="0"/>
              <a:buChar char="•"/>
            </a:pPr>
            <a:r>
              <a:rPr lang="sv-SE" dirty="0"/>
              <a:t>Löneskydd</a:t>
            </a:r>
          </a:p>
        </p:txBody>
      </p:sp>
      <p:sp>
        <p:nvSpPr>
          <p:cNvPr id="13" name="textruta 12">
            <a:extLst>
              <a:ext uri="{FF2B5EF4-FFF2-40B4-BE49-F238E27FC236}">
                <a16:creationId xmlns:a16="http://schemas.microsoft.com/office/drawing/2014/main" id="{DC216061-DBDD-2C1E-6DB8-C912B82E4EE9}"/>
              </a:ext>
            </a:extLst>
          </p:cNvPr>
          <p:cNvSpPr txBox="1"/>
          <p:nvPr/>
        </p:nvSpPr>
        <p:spPr>
          <a:xfrm>
            <a:off x="5309781" y="5393823"/>
            <a:ext cx="1440160" cy="369332"/>
          </a:xfrm>
          <a:prstGeom prst="rect">
            <a:avLst/>
          </a:prstGeom>
          <a:noFill/>
        </p:spPr>
        <p:txBody>
          <a:bodyPr wrap="square" rtlCol="0">
            <a:spAutoFit/>
          </a:bodyPr>
          <a:lstStyle/>
          <a:p>
            <a:r>
              <a:rPr lang="sv-SE" dirty="0"/>
              <a:t>  A-kassa</a:t>
            </a:r>
          </a:p>
        </p:txBody>
      </p:sp>
      <p:sp>
        <p:nvSpPr>
          <p:cNvPr id="14" name="textruta 13">
            <a:extLst>
              <a:ext uri="{FF2B5EF4-FFF2-40B4-BE49-F238E27FC236}">
                <a16:creationId xmlns:a16="http://schemas.microsoft.com/office/drawing/2014/main" id="{6E85EE3E-BD79-6A9A-9DBF-2F5788F76E0D}"/>
              </a:ext>
            </a:extLst>
          </p:cNvPr>
          <p:cNvSpPr txBox="1"/>
          <p:nvPr/>
        </p:nvSpPr>
        <p:spPr>
          <a:xfrm>
            <a:off x="7962314" y="6217921"/>
            <a:ext cx="3038292" cy="461665"/>
          </a:xfrm>
          <a:prstGeom prst="rect">
            <a:avLst/>
          </a:prstGeom>
          <a:noFill/>
        </p:spPr>
        <p:txBody>
          <a:bodyPr wrap="square" rtlCol="0">
            <a:spAutoFit/>
          </a:bodyPr>
          <a:lstStyle/>
          <a:p>
            <a:r>
              <a:rPr lang="sv-SE" sz="2400" dirty="0">
                <a:solidFill>
                  <a:srgbClr val="FF0000"/>
                </a:solidFill>
              </a:rPr>
              <a:t>Bli medlem du också!</a:t>
            </a:r>
          </a:p>
        </p:txBody>
      </p:sp>
    </p:spTree>
    <p:extLst>
      <p:ext uri="{BB962C8B-B14F-4D97-AF65-F5344CB8AC3E}">
        <p14:creationId xmlns:p14="http://schemas.microsoft.com/office/powerpoint/2010/main" val="96144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par>
                          <p:cTn id="8" fill="hold">
                            <p:stCondLst>
                              <p:cond delay="2000"/>
                            </p:stCondLst>
                            <p:childTnLst>
                              <p:par>
                                <p:cTn id="9" presetID="1"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2250"/>
                            </p:stCondLst>
                            <p:childTnLst>
                              <p:par>
                                <p:cTn id="12" presetID="1" presetClass="entr" presetSubtype="0" fill="hold" grpId="0" nodeType="afterEffect">
                                  <p:stCondLst>
                                    <p:cond delay="25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25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2750"/>
                            </p:stCondLst>
                            <p:childTnLst>
                              <p:par>
                                <p:cTn id="18" presetID="1" presetClass="entr" presetSubtype="0" fill="hold" grpId="0" nodeType="afterEffect">
                                  <p:stCondLst>
                                    <p:cond delay="25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childTnLst>
                                </p:cTn>
                              </p:par>
                            </p:childTnLst>
                          </p:cTn>
                        </p:par>
                        <p:par>
                          <p:cTn id="23" fill="hold">
                            <p:stCondLst>
                              <p:cond delay="3250"/>
                            </p:stCondLst>
                            <p:childTnLst>
                              <p:par>
                                <p:cTn id="24" presetID="1" presetClass="entr" presetSubtype="0" fill="hold" grpId="0" nodeType="afterEffect">
                                  <p:stCondLst>
                                    <p:cond delay="25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3500"/>
                            </p:stCondLst>
                            <p:childTnLst>
                              <p:par>
                                <p:cTn id="27" presetID="1" presetClass="entr" presetSubtype="0" fill="hold" grpId="0" nodeType="afterEffect">
                                  <p:stCondLst>
                                    <p:cond delay="250"/>
                                  </p:stCondLst>
                                  <p:childTnLst>
                                    <p:set>
                                      <p:cBhvr>
                                        <p:cTn id="28" dur="1" fill="hold">
                                          <p:stCondLst>
                                            <p:cond delay="0"/>
                                          </p:stCondLst>
                                        </p:cTn>
                                        <p:tgtEl>
                                          <p:spTgt spid="13"/>
                                        </p:tgtEl>
                                        <p:attrNameLst>
                                          <p:attrName>style.visibility</p:attrName>
                                        </p:attrNameLst>
                                      </p:cBhvr>
                                      <p:to>
                                        <p:strVal val="visible"/>
                                      </p:to>
                                    </p:set>
                                  </p:childTnLst>
                                </p:cTn>
                              </p:par>
                            </p:childTnLst>
                          </p:cTn>
                        </p:par>
                        <p:par>
                          <p:cTn id="29" fill="hold">
                            <p:stCondLst>
                              <p:cond delay="3750"/>
                            </p:stCondLst>
                            <p:childTnLst>
                              <p:par>
                                <p:cTn id="30" presetID="1" presetClass="entr" presetSubtype="0" fill="hold" grpId="0" nodeType="afterEffect">
                                  <p:stCondLst>
                                    <p:cond delay="25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5" grpId="0"/>
      <p:bldP spid="6" grpId="0"/>
      <p:bldP spid="7" grpId="0"/>
      <p:bldP spid="9" grpId="0"/>
      <p:bldP spid="1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pic>
        <p:nvPicPr>
          <p:cNvPr id="6" name="9Cbu1v2OQ7s">
            <a:extLst>
              <a:ext uri="{FF2B5EF4-FFF2-40B4-BE49-F238E27FC236}">
                <a16:creationId xmlns:a16="http://schemas.microsoft.com/office/drawing/2014/main" id="{83B80359-36E5-86D4-2990-749CB3E06C33}"/>
              </a:ext>
            </a:extLst>
          </p:cNvPr>
          <p:cNvPicPr>
            <a:picLocks noGrp="1" noRot="1" noChangeAspect="1"/>
          </p:cNvPicPr>
          <p:nvPr>
            <p:ph sz="quarter" idx="10"/>
            <a:videoFile r:link="rId1"/>
          </p:nvPr>
        </p:nvPicPr>
        <p:blipFill>
          <a:blip r:embed="rId4"/>
          <a:stretch>
            <a:fillRect/>
          </a:stretch>
        </p:blipFill>
        <p:spPr>
          <a:xfrm>
            <a:off x="1679510" y="1156996"/>
            <a:ext cx="8033657" cy="4935894"/>
          </a:xfrm>
          <a:prstGeom prst="rect">
            <a:avLst/>
          </a:prstGeom>
        </p:spPr>
      </p:pic>
      <p:sp>
        <p:nvSpPr>
          <p:cNvPr id="7" name="textruta 6">
            <a:extLst>
              <a:ext uri="{FF2B5EF4-FFF2-40B4-BE49-F238E27FC236}">
                <a16:creationId xmlns:a16="http://schemas.microsoft.com/office/drawing/2014/main" id="{54716CB7-BD16-529F-06DB-DA9DA983DA5F}"/>
              </a:ext>
            </a:extLst>
          </p:cNvPr>
          <p:cNvSpPr txBox="1"/>
          <p:nvPr/>
        </p:nvSpPr>
        <p:spPr>
          <a:xfrm>
            <a:off x="7924800" y="6195964"/>
            <a:ext cx="1788367" cy="215444"/>
          </a:xfrm>
          <a:prstGeom prst="rect">
            <a:avLst/>
          </a:prstGeom>
          <a:noFill/>
        </p:spPr>
        <p:txBody>
          <a:bodyPr wrap="square" rtlCol="0">
            <a:spAutoFit/>
          </a:bodyPr>
          <a:lstStyle/>
          <a:p>
            <a:r>
              <a:rPr lang="sv-SE" sz="800" dirty="0"/>
              <a:t>IF Metalls </a:t>
            </a:r>
            <a:r>
              <a:rPr lang="sv-SE" sz="800" dirty="0" err="1"/>
              <a:t>youtubesida</a:t>
            </a:r>
            <a:endParaRPr lang="sv-SE" sz="800" dirty="0"/>
          </a:p>
        </p:txBody>
      </p:sp>
    </p:spTree>
    <p:extLst>
      <p:ext uri="{BB962C8B-B14F-4D97-AF65-F5344CB8AC3E}">
        <p14:creationId xmlns:p14="http://schemas.microsoft.com/office/powerpoint/2010/main" val="312170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00ECC38D-5F70-4FA5-807A-49AA883DCCB8}"/>
              </a:ext>
            </a:extLst>
          </p:cNvPr>
          <p:cNvSpPr>
            <a:spLocks noGrp="1"/>
          </p:cNvSpPr>
          <p:nvPr>
            <p:ph type="body" sz="quarter" idx="12"/>
          </p:nvPr>
        </p:nvSpPr>
        <p:spPr/>
        <p:txBody>
          <a:bodyPr/>
          <a:lstStyle/>
          <a:p>
            <a:endParaRPr lang="en-US"/>
          </a:p>
        </p:txBody>
      </p:sp>
      <p:sp>
        <p:nvSpPr>
          <p:cNvPr id="6" name="Platshållare för datum 5">
            <a:extLst>
              <a:ext uri="{FF2B5EF4-FFF2-40B4-BE49-F238E27FC236}">
                <a16:creationId xmlns:a16="http://schemas.microsoft.com/office/drawing/2014/main" id="{03DE4E7D-6BA4-A651-94B8-B6A2F6619970}"/>
              </a:ext>
            </a:extLst>
          </p:cNvPr>
          <p:cNvSpPr>
            <a:spLocks noGrp="1"/>
          </p:cNvSpPr>
          <p:nvPr>
            <p:ph type="dt" sz="half" idx="13"/>
          </p:nvPr>
        </p:nvSpPr>
        <p:spPr/>
        <p:txBody>
          <a:bodyPr/>
          <a:lstStyle/>
          <a:p>
            <a:fld id="{4DC9D706-D4D8-4424-A57C-03671C12B1B8}" type="datetime1">
              <a:rPr lang="sv-SE" smtClean="0"/>
              <a:t>2024-03-14</a:t>
            </a:fld>
            <a:endParaRPr lang="en-US" dirty="0"/>
          </a:p>
        </p:txBody>
      </p:sp>
      <p:sp>
        <p:nvSpPr>
          <p:cNvPr id="8" name="textruta 7">
            <a:extLst>
              <a:ext uri="{FF2B5EF4-FFF2-40B4-BE49-F238E27FC236}">
                <a16:creationId xmlns:a16="http://schemas.microsoft.com/office/drawing/2014/main" id="{3AF98D18-F65E-2BC9-7835-86CE1579B8EA}"/>
              </a:ext>
            </a:extLst>
          </p:cNvPr>
          <p:cNvSpPr txBox="1"/>
          <p:nvPr/>
        </p:nvSpPr>
        <p:spPr>
          <a:xfrm>
            <a:off x="1191393" y="1450370"/>
            <a:ext cx="8509955" cy="7017306"/>
          </a:xfrm>
          <a:prstGeom prst="rect">
            <a:avLst/>
          </a:prstGeom>
          <a:noFill/>
        </p:spPr>
        <p:txBody>
          <a:bodyPr wrap="square">
            <a:spAutoFit/>
          </a:bodyPr>
          <a:lstStyle/>
          <a:p>
            <a:pPr marL="180975" lvl="1" indent="0">
              <a:buNone/>
            </a:pPr>
            <a:r>
              <a:rPr lang="sv-SE" sz="1800" dirty="0">
                <a:solidFill>
                  <a:srgbClr val="FF0000"/>
                </a:solidFill>
              </a:rPr>
              <a:t>	</a:t>
            </a:r>
            <a:r>
              <a:rPr lang="sv-SE" sz="2400" dirty="0">
                <a:solidFill>
                  <a:srgbClr val="FF0000"/>
                </a:solidFill>
              </a:rPr>
              <a:t>?					?</a:t>
            </a:r>
          </a:p>
          <a:p>
            <a:pPr marL="180975" lvl="1" indent="0">
              <a:buNone/>
            </a:pPr>
            <a:endParaRPr lang="sv-SE" sz="2400" dirty="0">
              <a:solidFill>
                <a:srgbClr val="FF0000"/>
              </a:solidFill>
            </a:endParaRPr>
          </a:p>
          <a:p>
            <a:pPr marL="180975" lvl="1" indent="0">
              <a:buNone/>
            </a:pPr>
            <a:endParaRPr lang="sv-SE" sz="2400" dirty="0">
              <a:solidFill>
                <a:srgbClr val="FF0000"/>
              </a:solidFill>
            </a:endParaRPr>
          </a:p>
          <a:p>
            <a:pPr marL="180975" lvl="1" indent="0">
              <a:buNone/>
            </a:pPr>
            <a:r>
              <a:rPr lang="sv-SE" sz="2400" dirty="0">
                <a:solidFill>
                  <a:srgbClr val="FF0000"/>
                </a:solidFill>
              </a:rPr>
              <a:t>?				?				?</a:t>
            </a:r>
          </a:p>
          <a:p>
            <a:pPr marL="180975" lvl="1" indent="0">
              <a:buNone/>
            </a:pPr>
            <a:endParaRPr lang="sv-SE" sz="2400" dirty="0">
              <a:solidFill>
                <a:srgbClr val="FF0000"/>
              </a:solidFill>
            </a:endParaRPr>
          </a:p>
          <a:p>
            <a:pPr marL="180975" lvl="1" indent="0">
              <a:buNone/>
            </a:pPr>
            <a:endParaRPr lang="sv-SE" sz="2400" dirty="0">
              <a:solidFill>
                <a:srgbClr val="FF0000"/>
              </a:solidFill>
            </a:endParaRPr>
          </a:p>
          <a:p>
            <a:pPr marL="180975" lvl="1" indent="0">
              <a:buNone/>
            </a:pPr>
            <a:r>
              <a:rPr lang="sv-SE" sz="2400" dirty="0">
                <a:solidFill>
                  <a:srgbClr val="FF0000"/>
                </a:solidFill>
              </a:rPr>
              <a:t>			Frågor?</a:t>
            </a:r>
          </a:p>
          <a:p>
            <a:pPr marL="180975" lvl="1" indent="0">
              <a:buNone/>
            </a:pPr>
            <a:endParaRPr lang="sv-SE" sz="2400" dirty="0">
              <a:solidFill>
                <a:srgbClr val="FF0000"/>
              </a:solidFill>
            </a:endParaRPr>
          </a:p>
          <a:p>
            <a:pPr marL="180975" lvl="1" indent="0">
              <a:buNone/>
            </a:pPr>
            <a:r>
              <a:rPr lang="sv-SE" sz="2400" dirty="0">
                <a:solidFill>
                  <a:srgbClr val="FF0000"/>
                </a:solidFill>
              </a:rPr>
              <a:t>?				?			?	</a:t>
            </a:r>
          </a:p>
          <a:p>
            <a:pPr marL="180975" lvl="1" indent="0">
              <a:buNone/>
            </a:pPr>
            <a:endParaRPr lang="sv-SE" sz="2400" dirty="0">
              <a:solidFill>
                <a:srgbClr val="FF0000"/>
              </a:solidFill>
            </a:endParaRPr>
          </a:p>
          <a:p>
            <a:pPr marL="180975" lvl="1" indent="0">
              <a:buNone/>
            </a:pPr>
            <a:endParaRPr lang="sv-SE" sz="2400" dirty="0">
              <a:solidFill>
                <a:srgbClr val="FF0000"/>
              </a:solidFill>
            </a:endParaRPr>
          </a:p>
          <a:p>
            <a:pPr marL="180975" lvl="1" indent="0">
              <a:buNone/>
            </a:pPr>
            <a:r>
              <a:rPr lang="sv-SE" sz="2400" dirty="0">
                <a:solidFill>
                  <a:srgbClr val="FF0000"/>
                </a:solidFill>
              </a:rPr>
              <a:t>	?				</a:t>
            </a:r>
          </a:p>
          <a:p>
            <a:pPr marL="180975" lvl="1" indent="0">
              <a:buNone/>
            </a:pPr>
            <a:endParaRPr lang="sv-SE" sz="2400" dirty="0">
              <a:solidFill>
                <a:srgbClr val="FF0000"/>
              </a:solidFill>
            </a:endParaRPr>
          </a:p>
          <a:p>
            <a:pPr marL="180975" lvl="1"/>
            <a:r>
              <a:rPr lang="sv-SE" sz="2400" dirty="0">
                <a:solidFill>
                  <a:srgbClr val="FF0000"/>
                </a:solidFill>
              </a:rPr>
              <a:t>			?			?</a:t>
            </a:r>
          </a:p>
          <a:p>
            <a:pPr marL="180975" lvl="1" indent="0">
              <a:buNone/>
            </a:pPr>
            <a:endParaRPr lang="sv-SE" sz="2400" dirty="0">
              <a:solidFill>
                <a:srgbClr val="FF0000"/>
              </a:solidFill>
            </a:endParaRPr>
          </a:p>
          <a:p>
            <a:pPr marL="180975" lvl="1" indent="0">
              <a:buNone/>
            </a:pPr>
            <a:endParaRPr lang="sv-SE" dirty="0">
              <a:solidFill>
                <a:srgbClr val="FF0000"/>
              </a:solidFill>
            </a:endParaRPr>
          </a:p>
          <a:p>
            <a:pPr marL="180975" lvl="1" indent="0">
              <a:buNone/>
            </a:pPr>
            <a:endParaRPr lang="sv-SE" sz="1800" dirty="0">
              <a:solidFill>
                <a:srgbClr val="FF0000"/>
              </a:solidFill>
            </a:endParaRPr>
          </a:p>
          <a:p>
            <a:pPr marL="180975" lvl="1" indent="0">
              <a:buNone/>
            </a:pPr>
            <a:endParaRPr lang="sv-SE" dirty="0">
              <a:solidFill>
                <a:srgbClr val="FF0000"/>
              </a:solidFill>
            </a:endParaRPr>
          </a:p>
          <a:p>
            <a:pPr marL="180975" lvl="1" indent="0">
              <a:buNone/>
            </a:pPr>
            <a:endParaRPr lang="sv-SE" sz="1800" dirty="0">
              <a:solidFill>
                <a:srgbClr val="FF0000"/>
              </a:solidFill>
            </a:endParaRPr>
          </a:p>
          <a:p>
            <a:pPr marL="180975" lvl="1" indent="0">
              <a:buNone/>
            </a:pPr>
            <a:endParaRPr lang="sv-SE" sz="1800" dirty="0">
              <a:solidFill>
                <a:srgbClr val="FF0000"/>
              </a:solidFill>
            </a:endParaRPr>
          </a:p>
        </p:txBody>
      </p:sp>
    </p:spTree>
    <p:extLst>
      <p:ext uri="{BB962C8B-B14F-4D97-AF65-F5344CB8AC3E}">
        <p14:creationId xmlns:p14="http://schemas.microsoft.com/office/powerpoint/2010/main" val="36578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a:extLst>
              <a:ext uri="{FF2B5EF4-FFF2-40B4-BE49-F238E27FC236}">
                <a16:creationId xmlns:a16="http://schemas.microsoft.com/office/drawing/2014/main" id="{07B56E08-D1CD-624F-A749-D1DD0A7E473D}"/>
              </a:ext>
            </a:extLst>
          </p:cNvPr>
          <p:cNvSpPr>
            <a:spLocks/>
          </p:cNvSpPr>
          <p:nvPr/>
        </p:nvSpPr>
        <p:spPr bwMode="auto">
          <a:xfrm>
            <a:off x="1985050" y="4373049"/>
            <a:ext cx="8221897" cy="14333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790" tIns="50790" rIns="50790" bIns="50790" anchor="ctr"/>
          <a:lstStyle/>
          <a:p>
            <a:pPr algn="ctr">
              <a:defRPr/>
            </a:pPr>
            <a:r>
              <a:rPr lang="es-ES" sz="9200" dirty="0">
                <a:latin typeface="Roboto" panose="02000000000000000000" pitchFamily="2" charset="0"/>
                <a:ea typeface="Roboto" panose="02000000000000000000" pitchFamily="2" charset="0"/>
                <a:cs typeface="Lato Regular"/>
              </a:rPr>
              <a:t>TACK</a:t>
            </a:r>
          </a:p>
        </p:txBody>
      </p:sp>
      <p:sp>
        <p:nvSpPr>
          <p:cNvPr id="3" name="AutoShape 119">
            <a:extLst>
              <a:ext uri="{FF2B5EF4-FFF2-40B4-BE49-F238E27FC236}">
                <a16:creationId xmlns:a16="http://schemas.microsoft.com/office/drawing/2014/main" id="{54836AEC-BC20-914A-81A4-185854F62938}"/>
              </a:ext>
            </a:extLst>
          </p:cNvPr>
          <p:cNvSpPr>
            <a:spLocks/>
          </p:cNvSpPr>
          <p:nvPr/>
        </p:nvSpPr>
        <p:spPr bwMode="auto">
          <a:xfrm>
            <a:off x="4840150" y="1606577"/>
            <a:ext cx="2511699" cy="2502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tx1"/>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4" name="Platshållare för datum 3">
            <a:extLst>
              <a:ext uri="{FF2B5EF4-FFF2-40B4-BE49-F238E27FC236}">
                <a16:creationId xmlns:a16="http://schemas.microsoft.com/office/drawing/2014/main" id="{8CEBEA8B-CA2B-BFE1-CE20-67BAD5EFD696}"/>
              </a:ext>
            </a:extLst>
          </p:cNvPr>
          <p:cNvSpPr>
            <a:spLocks noGrp="1"/>
          </p:cNvSpPr>
          <p:nvPr>
            <p:ph type="dt" sz="half" idx="10"/>
          </p:nvPr>
        </p:nvSpPr>
        <p:spPr/>
        <p:txBody>
          <a:bodyPr/>
          <a:lstStyle/>
          <a:p>
            <a:fld id="{430D0AE1-1337-4AF1-A978-01B49401630D}" type="datetime1">
              <a:rPr lang="sv-SE" smtClean="0"/>
              <a:t>2024-03-14</a:t>
            </a:fld>
            <a:endParaRPr lang="en-US" dirty="0"/>
          </a:p>
        </p:txBody>
      </p:sp>
    </p:spTree>
    <p:extLst>
      <p:ext uri="{BB962C8B-B14F-4D97-AF65-F5344CB8AC3E}">
        <p14:creationId xmlns:p14="http://schemas.microsoft.com/office/powerpoint/2010/main" val="257022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4831579" y="1160772"/>
            <a:ext cx="1879009" cy="650244"/>
          </a:xfrm>
        </p:spPr>
        <p:txBody>
          <a:bodyPr/>
          <a:lstStyle/>
          <a:p>
            <a:r>
              <a:rPr lang="sv-SE" dirty="0"/>
              <a:t>Historia</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pic>
        <p:nvPicPr>
          <p:cNvPr id="3" name="Platshållare för innehåll 4">
            <a:extLst>
              <a:ext uri="{FF2B5EF4-FFF2-40B4-BE49-F238E27FC236}">
                <a16:creationId xmlns:a16="http://schemas.microsoft.com/office/drawing/2014/main" id="{42300654-C93D-5C6E-6DC5-C337E4A0BE0A}"/>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070405" y="1924227"/>
            <a:ext cx="5699125" cy="4539871"/>
          </a:xfrm>
        </p:spPr>
      </p:pic>
      <p:sp>
        <p:nvSpPr>
          <p:cNvPr id="4" name="textruta 3">
            <a:extLst>
              <a:ext uri="{FF2B5EF4-FFF2-40B4-BE49-F238E27FC236}">
                <a16:creationId xmlns:a16="http://schemas.microsoft.com/office/drawing/2014/main" id="{2A8C3325-5D46-5329-3537-725FADFA5230}"/>
              </a:ext>
            </a:extLst>
          </p:cNvPr>
          <p:cNvSpPr txBox="1"/>
          <p:nvPr/>
        </p:nvSpPr>
        <p:spPr>
          <a:xfrm>
            <a:off x="9117874" y="6235337"/>
            <a:ext cx="1210492" cy="246221"/>
          </a:xfrm>
          <a:prstGeom prst="rect">
            <a:avLst/>
          </a:prstGeom>
          <a:noFill/>
        </p:spPr>
        <p:txBody>
          <a:bodyPr wrap="square" rtlCol="0">
            <a:spAutoFit/>
          </a:bodyPr>
          <a:lstStyle/>
          <a:p>
            <a:r>
              <a:rPr lang="sv-SE" sz="800" dirty="0"/>
              <a:t>Tekniska</a:t>
            </a:r>
            <a:r>
              <a:rPr lang="sv-SE" sz="1000" dirty="0"/>
              <a:t> </a:t>
            </a:r>
            <a:r>
              <a:rPr lang="sv-SE" sz="800" dirty="0" err="1"/>
              <a:t>museét</a:t>
            </a:r>
            <a:endParaRPr lang="sv-SE" sz="800" dirty="0"/>
          </a:p>
        </p:txBody>
      </p:sp>
    </p:spTree>
    <p:extLst>
      <p:ext uri="{BB962C8B-B14F-4D97-AF65-F5344CB8AC3E}">
        <p14:creationId xmlns:p14="http://schemas.microsoft.com/office/powerpoint/2010/main" val="278399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dirty="0"/>
              <a:t>Historisk tillbakablick</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textruta 3">
            <a:extLst>
              <a:ext uri="{FF2B5EF4-FFF2-40B4-BE49-F238E27FC236}">
                <a16:creationId xmlns:a16="http://schemas.microsoft.com/office/drawing/2014/main" id="{2A8C3325-5D46-5329-3537-725FADFA5230}"/>
              </a:ext>
            </a:extLst>
          </p:cNvPr>
          <p:cNvSpPr txBox="1"/>
          <p:nvPr/>
        </p:nvSpPr>
        <p:spPr>
          <a:xfrm>
            <a:off x="8865325" y="5972759"/>
            <a:ext cx="1210492" cy="246221"/>
          </a:xfrm>
          <a:prstGeom prst="rect">
            <a:avLst/>
          </a:prstGeom>
          <a:noFill/>
        </p:spPr>
        <p:txBody>
          <a:bodyPr wrap="square" rtlCol="0">
            <a:spAutoFit/>
          </a:bodyPr>
          <a:lstStyle/>
          <a:p>
            <a:r>
              <a:rPr lang="sv-SE" sz="800" dirty="0"/>
              <a:t>Handels</a:t>
            </a:r>
            <a:r>
              <a:rPr lang="sv-SE" sz="1000" dirty="0"/>
              <a:t> </a:t>
            </a:r>
            <a:r>
              <a:rPr lang="sv-SE" sz="800" dirty="0"/>
              <a:t>Borås</a:t>
            </a:r>
          </a:p>
        </p:txBody>
      </p:sp>
      <p:sp>
        <p:nvSpPr>
          <p:cNvPr id="6" name="Platshållare för innehåll 5">
            <a:extLst>
              <a:ext uri="{FF2B5EF4-FFF2-40B4-BE49-F238E27FC236}">
                <a16:creationId xmlns:a16="http://schemas.microsoft.com/office/drawing/2014/main" id="{CF974084-977D-1834-2549-06FB2A3E8F7F}"/>
              </a:ext>
            </a:extLst>
          </p:cNvPr>
          <p:cNvSpPr>
            <a:spLocks noGrp="1"/>
          </p:cNvSpPr>
          <p:nvPr>
            <p:ph sz="quarter" idx="10"/>
          </p:nvPr>
        </p:nvSpPr>
        <p:spPr/>
        <p:txBody>
          <a:bodyPr/>
          <a:lstStyle/>
          <a:p>
            <a:endParaRPr lang="sv-SE" dirty="0"/>
          </a:p>
        </p:txBody>
      </p:sp>
      <p:pic>
        <p:nvPicPr>
          <p:cNvPr id="11" name="Picture 2" descr="http://www.barnkalaset.se/cache/fc/500x500-a_guldmynt-choklad.jpg">
            <a:hlinkClick r:id="rId3"/>
            <a:extLst>
              <a:ext uri="{FF2B5EF4-FFF2-40B4-BE49-F238E27FC236}">
                <a16:creationId xmlns:a16="http://schemas.microsoft.com/office/drawing/2014/main" id="{7490CFAF-203B-888D-6452-4D688B37FD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706" y="3566811"/>
            <a:ext cx="750299" cy="7502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F6852432-27CB-6ECC-BF83-2761B1C0A1A8}"/>
              </a:ext>
            </a:extLst>
          </p:cNvPr>
          <p:cNvSpPr/>
          <p:nvPr/>
        </p:nvSpPr>
        <p:spPr>
          <a:xfrm>
            <a:off x="2065222" y="2948356"/>
            <a:ext cx="720080" cy="511955"/>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13" name="Isosceles Triangle 4">
            <a:extLst>
              <a:ext uri="{FF2B5EF4-FFF2-40B4-BE49-F238E27FC236}">
                <a16:creationId xmlns:a16="http://schemas.microsoft.com/office/drawing/2014/main" id="{BCB24278-C2E9-48B3-19FF-078F8347D613}"/>
              </a:ext>
            </a:extLst>
          </p:cNvPr>
          <p:cNvSpPr/>
          <p:nvPr/>
        </p:nvSpPr>
        <p:spPr>
          <a:xfrm>
            <a:off x="1985756" y="2518328"/>
            <a:ext cx="864096" cy="432048"/>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14" name="Flowchart: Data 14">
            <a:extLst>
              <a:ext uri="{FF2B5EF4-FFF2-40B4-BE49-F238E27FC236}">
                <a16:creationId xmlns:a16="http://schemas.microsoft.com/office/drawing/2014/main" id="{CBE322B5-C5CA-FBD0-9DF7-7CEF59E6FFCA}"/>
              </a:ext>
            </a:extLst>
          </p:cNvPr>
          <p:cNvSpPr/>
          <p:nvPr/>
        </p:nvSpPr>
        <p:spPr>
          <a:xfrm flipH="1">
            <a:off x="2425262" y="2510528"/>
            <a:ext cx="1440405" cy="43019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113"/>
              <a:gd name="connsiteY0" fmla="*/ 11365 h 11365"/>
              <a:gd name="connsiteX1" fmla="*/ 2000 w 11113"/>
              <a:gd name="connsiteY1" fmla="*/ 1365 h 11365"/>
              <a:gd name="connsiteX2" fmla="*/ 11113 w 11113"/>
              <a:gd name="connsiteY2" fmla="*/ 0 h 11365"/>
              <a:gd name="connsiteX3" fmla="*/ 8000 w 11113"/>
              <a:gd name="connsiteY3" fmla="*/ 11365 h 11365"/>
              <a:gd name="connsiteX4" fmla="*/ 0 w 11113"/>
              <a:gd name="connsiteY4" fmla="*/ 11365 h 11365"/>
              <a:gd name="connsiteX0" fmla="*/ 0 w 11113"/>
              <a:gd name="connsiteY0" fmla="*/ 11365 h 11365"/>
              <a:gd name="connsiteX1" fmla="*/ 2021 w 11113"/>
              <a:gd name="connsiteY1" fmla="*/ 96 h 11365"/>
              <a:gd name="connsiteX2" fmla="*/ 11113 w 11113"/>
              <a:gd name="connsiteY2" fmla="*/ 0 h 11365"/>
              <a:gd name="connsiteX3" fmla="*/ 8000 w 11113"/>
              <a:gd name="connsiteY3" fmla="*/ 11365 h 11365"/>
              <a:gd name="connsiteX4" fmla="*/ 0 w 11113"/>
              <a:gd name="connsiteY4" fmla="*/ 11365 h 11365"/>
              <a:gd name="connsiteX0" fmla="*/ 0 w 11113"/>
              <a:gd name="connsiteY0" fmla="*/ 11365 h 11365"/>
              <a:gd name="connsiteX1" fmla="*/ 2651 w 11113"/>
              <a:gd name="connsiteY1" fmla="*/ 96 h 11365"/>
              <a:gd name="connsiteX2" fmla="*/ 11113 w 11113"/>
              <a:gd name="connsiteY2" fmla="*/ 0 h 11365"/>
              <a:gd name="connsiteX3" fmla="*/ 8000 w 11113"/>
              <a:gd name="connsiteY3" fmla="*/ 11365 h 11365"/>
              <a:gd name="connsiteX4" fmla="*/ 0 w 11113"/>
              <a:gd name="connsiteY4" fmla="*/ 11365 h 11365"/>
              <a:gd name="connsiteX0" fmla="*/ 0 w 11113"/>
              <a:gd name="connsiteY0" fmla="*/ 11365 h 11365"/>
              <a:gd name="connsiteX1" fmla="*/ 3344 w 11113"/>
              <a:gd name="connsiteY1" fmla="*/ 223 h 11365"/>
              <a:gd name="connsiteX2" fmla="*/ 11113 w 11113"/>
              <a:gd name="connsiteY2" fmla="*/ 0 h 11365"/>
              <a:gd name="connsiteX3" fmla="*/ 8000 w 11113"/>
              <a:gd name="connsiteY3" fmla="*/ 11365 h 11365"/>
              <a:gd name="connsiteX4" fmla="*/ 0 w 11113"/>
              <a:gd name="connsiteY4" fmla="*/ 11365 h 1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3" h="11365">
                <a:moveTo>
                  <a:pt x="0" y="11365"/>
                </a:moveTo>
                <a:lnTo>
                  <a:pt x="3344" y="223"/>
                </a:lnTo>
                <a:lnTo>
                  <a:pt x="11113" y="0"/>
                </a:lnTo>
                <a:lnTo>
                  <a:pt x="8000" y="11365"/>
                </a:lnTo>
                <a:lnTo>
                  <a:pt x="0" y="11365"/>
                </a:ln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dirty="0">
              <a:solidFill>
                <a:prstClr val="white"/>
              </a:solidFill>
              <a:latin typeface="Calibri" panose="020F0502020204030204"/>
            </a:endParaRPr>
          </a:p>
        </p:txBody>
      </p:sp>
      <p:sp>
        <p:nvSpPr>
          <p:cNvPr id="15" name="Rectangle 16">
            <a:extLst>
              <a:ext uri="{FF2B5EF4-FFF2-40B4-BE49-F238E27FC236}">
                <a16:creationId xmlns:a16="http://schemas.microsoft.com/office/drawing/2014/main" id="{484651C4-EFB4-C6EE-508D-08E052E1B308}"/>
              </a:ext>
            </a:extLst>
          </p:cNvPr>
          <p:cNvSpPr/>
          <p:nvPr/>
        </p:nvSpPr>
        <p:spPr>
          <a:xfrm>
            <a:off x="2797983" y="2951738"/>
            <a:ext cx="987539" cy="50857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16" name="Rectangle 19">
            <a:extLst>
              <a:ext uri="{FF2B5EF4-FFF2-40B4-BE49-F238E27FC236}">
                <a16:creationId xmlns:a16="http://schemas.microsoft.com/office/drawing/2014/main" id="{36E4EC34-1711-C730-F103-1F60618795D8}"/>
              </a:ext>
            </a:extLst>
          </p:cNvPr>
          <p:cNvSpPr/>
          <p:nvPr/>
        </p:nvSpPr>
        <p:spPr>
          <a:xfrm>
            <a:off x="2533916" y="2172607"/>
            <a:ext cx="41148" cy="33028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17" name="Rectangle 20">
            <a:extLst>
              <a:ext uri="{FF2B5EF4-FFF2-40B4-BE49-F238E27FC236}">
                <a16:creationId xmlns:a16="http://schemas.microsoft.com/office/drawing/2014/main" id="{A0B9347A-AD0F-D1A3-6138-8D372D7A7491}"/>
              </a:ext>
            </a:extLst>
          </p:cNvPr>
          <p:cNvSpPr/>
          <p:nvPr/>
        </p:nvSpPr>
        <p:spPr>
          <a:xfrm>
            <a:off x="2627784" y="2036513"/>
            <a:ext cx="82295" cy="47418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18" name="Rectangle 25">
            <a:extLst>
              <a:ext uri="{FF2B5EF4-FFF2-40B4-BE49-F238E27FC236}">
                <a16:creationId xmlns:a16="http://schemas.microsoft.com/office/drawing/2014/main" id="{9526AFB8-01CA-CF83-157F-40F9D9BC40B2}"/>
              </a:ext>
            </a:extLst>
          </p:cNvPr>
          <p:cNvSpPr/>
          <p:nvPr/>
        </p:nvSpPr>
        <p:spPr>
          <a:xfrm>
            <a:off x="5704987" y="2791658"/>
            <a:ext cx="450050" cy="25467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19" name="Isosceles Triangle 26">
            <a:extLst>
              <a:ext uri="{FF2B5EF4-FFF2-40B4-BE49-F238E27FC236}">
                <a16:creationId xmlns:a16="http://schemas.microsoft.com/office/drawing/2014/main" id="{47D69DBD-F1FA-7616-20E0-75C7BE12AF3B}"/>
              </a:ext>
            </a:extLst>
          </p:cNvPr>
          <p:cNvSpPr/>
          <p:nvPr/>
        </p:nvSpPr>
        <p:spPr>
          <a:xfrm>
            <a:off x="5659982" y="2576930"/>
            <a:ext cx="540060" cy="216357"/>
          </a:xfrm>
          <a:prstGeom prst="triangl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20" name="Flowchart: Data 14">
            <a:extLst>
              <a:ext uri="{FF2B5EF4-FFF2-40B4-BE49-F238E27FC236}">
                <a16:creationId xmlns:a16="http://schemas.microsoft.com/office/drawing/2014/main" id="{42E3789B-4A53-8ED4-420D-86B075464168}"/>
              </a:ext>
            </a:extLst>
          </p:cNvPr>
          <p:cNvSpPr/>
          <p:nvPr/>
        </p:nvSpPr>
        <p:spPr>
          <a:xfrm flipH="1">
            <a:off x="5916430" y="2576621"/>
            <a:ext cx="900254" cy="21542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113"/>
              <a:gd name="connsiteY0" fmla="*/ 11365 h 11365"/>
              <a:gd name="connsiteX1" fmla="*/ 2000 w 11113"/>
              <a:gd name="connsiteY1" fmla="*/ 1365 h 11365"/>
              <a:gd name="connsiteX2" fmla="*/ 11113 w 11113"/>
              <a:gd name="connsiteY2" fmla="*/ 0 h 11365"/>
              <a:gd name="connsiteX3" fmla="*/ 8000 w 11113"/>
              <a:gd name="connsiteY3" fmla="*/ 11365 h 11365"/>
              <a:gd name="connsiteX4" fmla="*/ 0 w 11113"/>
              <a:gd name="connsiteY4" fmla="*/ 11365 h 11365"/>
              <a:gd name="connsiteX0" fmla="*/ 0 w 11113"/>
              <a:gd name="connsiteY0" fmla="*/ 11365 h 11365"/>
              <a:gd name="connsiteX1" fmla="*/ 2021 w 11113"/>
              <a:gd name="connsiteY1" fmla="*/ 96 h 11365"/>
              <a:gd name="connsiteX2" fmla="*/ 11113 w 11113"/>
              <a:gd name="connsiteY2" fmla="*/ 0 h 11365"/>
              <a:gd name="connsiteX3" fmla="*/ 8000 w 11113"/>
              <a:gd name="connsiteY3" fmla="*/ 11365 h 11365"/>
              <a:gd name="connsiteX4" fmla="*/ 0 w 11113"/>
              <a:gd name="connsiteY4" fmla="*/ 11365 h 11365"/>
              <a:gd name="connsiteX0" fmla="*/ 0 w 11113"/>
              <a:gd name="connsiteY0" fmla="*/ 11365 h 11365"/>
              <a:gd name="connsiteX1" fmla="*/ 2651 w 11113"/>
              <a:gd name="connsiteY1" fmla="*/ 96 h 11365"/>
              <a:gd name="connsiteX2" fmla="*/ 11113 w 11113"/>
              <a:gd name="connsiteY2" fmla="*/ 0 h 11365"/>
              <a:gd name="connsiteX3" fmla="*/ 8000 w 11113"/>
              <a:gd name="connsiteY3" fmla="*/ 11365 h 11365"/>
              <a:gd name="connsiteX4" fmla="*/ 0 w 11113"/>
              <a:gd name="connsiteY4" fmla="*/ 11365 h 11365"/>
              <a:gd name="connsiteX0" fmla="*/ 0 w 11113"/>
              <a:gd name="connsiteY0" fmla="*/ 11365 h 11365"/>
              <a:gd name="connsiteX1" fmla="*/ 3344 w 11113"/>
              <a:gd name="connsiteY1" fmla="*/ 223 h 11365"/>
              <a:gd name="connsiteX2" fmla="*/ 11113 w 11113"/>
              <a:gd name="connsiteY2" fmla="*/ 0 h 11365"/>
              <a:gd name="connsiteX3" fmla="*/ 8000 w 11113"/>
              <a:gd name="connsiteY3" fmla="*/ 11365 h 11365"/>
              <a:gd name="connsiteX4" fmla="*/ 0 w 11113"/>
              <a:gd name="connsiteY4" fmla="*/ 11365 h 1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3" h="11365">
                <a:moveTo>
                  <a:pt x="0" y="11365"/>
                </a:moveTo>
                <a:lnTo>
                  <a:pt x="3344" y="223"/>
                </a:lnTo>
                <a:lnTo>
                  <a:pt x="11113" y="0"/>
                </a:lnTo>
                <a:lnTo>
                  <a:pt x="8000" y="11365"/>
                </a:lnTo>
                <a:lnTo>
                  <a:pt x="0" y="11365"/>
                </a:lnTo>
                <a:close/>
              </a:path>
            </a:pathLst>
          </a:cu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dirty="0">
              <a:solidFill>
                <a:prstClr val="white"/>
              </a:solidFill>
              <a:latin typeface="Calibri" panose="020F0502020204030204"/>
            </a:endParaRPr>
          </a:p>
        </p:txBody>
      </p:sp>
      <p:sp>
        <p:nvSpPr>
          <p:cNvPr id="21" name="Rectangle 28">
            <a:extLst>
              <a:ext uri="{FF2B5EF4-FFF2-40B4-BE49-F238E27FC236}">
                <a16:creationId xmlns:a16="http://schemas.microsoft.com/office/drawing/2014/main" id="{41033934-25A8-7D69-C6BD-DC895E22BE28}"/>
              </a:ext>
            </a:extLst>
          </p:cNvPr>
          <p:cNvSpPr/>
          <p:nvPr/>
        </p:nvSpPr>
        <p:spPr>
          <a:xfrm>
            <a:off x="6155036" y="2793286"/>
            <a:ext cx="617211" cy="25467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cxnSp>
        <p:nvCxnSpPr>
          <p:cNvPr id="22" name="Straight Connector 30">
            <a:extLst>
              <a:ext uri="{FF2B5EF4-FFF2-40B4-BE49-F238E27FC236}">
                <a16:creationId xmlns:a16="http://schemas.microsoft.com/office/drawing/2014/main" id="{93B4D677-197E-0A2D-6E43-29B0C098BD2A}"/>
              </a:ext>
            </a:extLst>
          </p:cNvPr>
          <p:cNvCxnSpPr/>
          <p:nvPr/>
        </p:nvCxnSpPr>
        <p:spPr>
          <a:xfrm>
            <a:off x="6366557" y="2792051"/>
            <a:ext cx="0" cy="255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2">
            <a:extLst>
              <a:ext uri="{FF2B5EF4-FFF2-40B4-BE49-F238E27FC236}">
                <a16:creationId xmlns:a16="http://schemas.microsoft.com/office/drawing/2014/main" id="{6C9AA047-65DE-C64F-9E0F-7FAD44E2A77F}"/>
              </a:ext>
            </a:extLst>
          </p:cNvPr>
          <p:cNvCxnSpPr/>
          <p:nvPr/>
        </p:nvCxnSpPr>
        <p:spPr>
          <a:xfrm>
            <a:off x="6606380" y="2793288"/>
            <a:ext cx="0" cy="255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3">
            <a:extLst>
              <a:ext uri="{FF2B5EF4-FFF2-40B4-BE49-F238E27FC236}">
                <a16:creationId xmlns:a16="http://schemas.microsoft.com/office/drawing/2014/main" id="{B9116D43-3672-8614-5C6A-D1CA244F359C}"/>
              </a:ext>
            </a:extLst>
          </p:cNvPr>
          <p:cNvCxnSpPr/>
          <p:nvPr/>
        </p:nvCxnSpPr>
        <p:spPr>
          <a:xfrm>
            <a:off x="5931347" y="2794929"/>
            <a:ext cx="0" cy="255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34">
            <a:extLst>
              <a:ext uri="{FF2B5EF4-FFF2-40B4-BE49-F238E27FC236}">
                <a16:creationId xmlns:a16="http://schemas.microsoft.com/office/drawing/2014/main" id="{BFE8D49A-935C-91B1-4330-AC58AE190C2A}"/>
              </a:ext>
            </a:extLst>
          </p:cNvPr>
          <p:cNvSpPr/>
          <p:nvPr/>
        </p:nvSpPr>
        <p:spPr>
          <a:xfrm>
            <a:off x="3990532" y="5117847"/>
            <a:ext cx="450050" cy="254678"/>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26" name="Isosceles Triangle 35">
            <a:extLst>
              <a:ext uri="{FF2B5EF4-FFF2-40B4-BE49-F238E27FC236}">
                <a16:creationId xmlns:a16="http://schemas.microsoft.com/office/drawing/2014/main" id="{BB158209-FA52-4327-FF8F-D3F68EBCBBFF}"/>
              </a:ext>
            </a:extLst>
          </p:cNvPr>
          <p:cNvSpPr/>
          <p:nvPr/>
        </p:nvSpPr>
        <p:spPr>
          <a:xfrm>
            <a:off x="3945527" y="4903118"/>
            <a:ext cx="540060" cy="216357"/>
          </a:xfrm>
          <a:prstGeom prst="triangl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27" name="Flowchart: Data 14">
            <a:extLst>
              <a:ext uri="{FF2B5EF4-FFF2-40B4-BE49-F238E27FC236}">
                <a16:creationId xmlns:a16="http://schemas.microsoft.com/office/drawing/2014/main" id="{25DC10BB-29FB-7F33-AFC8-D4721690CEE8}"/>
              </a:ext>
            </a:extLst>
          </p:cNvPr>
          <p:cNvSpPr/>
          <p:nvPr/>
        </p:nvSpPr>
        <p:spPr>
          <a:xfrm flipH="1">
            <a:off x="4201976" y="4902810"/>
            <a:ext cx="900254" cy="21542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1113"/>
              <a:gd name="connsiteY0" fmla="*/ 11365 h 11365"/>
              <a:gd name="connsiteX1" fmla="*/ 2000 w 11113"/>
              <a:gd name="connsiteY1" fmla="*/ 1365 h 11365"/>
              <a:gd name="connsiteX2" fmla="*/ 11113 w 11113"/>
              <a:gd name="connsiteY2" fmla="*/ 0 h 11365"/>
              <a:gd name="connsiteX3" fmla="*/ 8000 w 11113"/>
              <a:gd name="connsiteY3" fmla="*/ 11365 h 11365"/>
              <a:gd name="connsiteX4" fmla="*/ 0 w 11113"/>
              <a:gd name="connsiteY4" fmla="*/ 11365 h 11365"/>
              <a:gd name="connsiteX0" fmla="*/ 0 w 11113"/>
              <a:gd name="connsiteY0" fmla="*/ 11365 h 11365"/>
              <a:gd name="connsiteX1" fmla="*/ 2021 w 11113"/>
              <a:gd name="connsiteY1" fmla="*/ 96 h 11365"/>
              <a:gd name="connsiteX2" fmla="*/ 11113 w 11113"/>
              <a:gd name="connsiteY2" fmla="*/ 0 h 11365"/>
              <a:gd name="connsiteX3" fmla="*/ 8000 w 11113"/>
              <a:gd name="connsiteY3" fmla="*/ 11365 h 11365"/>
              <a:gd name="connsiteX4" fmla="*/ 0 w 11113"/>
              <a:gd name="connsiteY4" fmla="*/ 11365 h 11365"/>
              <a:gd name="connsiteX0" fmla="*/ 0 w 11113"/>
              <a:gd name="connsiteY0" fmla="*/ 11365 h 11365"/>
              <a:gd name="connsiteX1" fmla="*/ 2651 w 11113"/>
              <a:gd name="connsiteY1" fmla="*/ 96 h 11365"/>
              <a:gd name="connsiteX2" fmla="*/ 11113 w 11113"/>
              <a:gd name="connsiteY2" fmla="*/ 0 h 11365"/>
              <a:gd name="connsiteX3" fmla="*/ 8000 w 11113"/>
              <a:gd name="connsiteY3" fmla="*/ 11365 h 11365"/>
              <a:gd name="connsiteX4" fmla="*/ 0 w 11113"/>
              <a:gd name="connsiteY4" fmla="*/ 11365 h 11365"/>
              <a:gd name="connsiteX0" fmla="*/ 0 w 11113"/>
              <a:gd name="connsiteY0" fmla="*/ 11365 h 11365"/>
              <a:gd name="connsiteX1" fmla="*/ 3344 w 11113"/>
              <a:gd name="connsiteY1" fmla="*/ 223 h 11365"/>
              <a:gd name="connsiteX2" fmla="*/ 11113 w 11113"/>
              <a:gd name="connsiteY2" fmla="*/ 0 h 11365"/>
              <a:gd name="connsiteX3" fmla="*/ 8000 w 11113"/>
              <a:gd name="connsiteY3" fmla="*/ 11365 h 11365"/>
              <a:gd name="connsiteX4" fmla="*/ 0 w 11113"/>
              <a:gd name="connsiteY4" fmla="*/ 11365 h 11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3" h="11365">
                <a:moveTo>
                  <a:pt x="0" y="11365"/>
                </a:moveTo>
                <a:lnTo>
                  <a:pt x="3344" y="223"/>
                </a:lnTo>
                <a:lnTo>
                  <a:pt x="11113" y="0"/>
                </a:lnTo>
                <a:lnTo>
                  <a:pt x="8000" y="11365"/>
                </a:lnTo>
                <a:lnTo>
                  <a:pt x="0" y="11365"/>
                </a:lnTo>
                <a:close/>
              </a:path>
            </a:pathLst>
          </a:cu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dirty="0">
              <a:solidFill>
                <a:prstClr val="white"/>
              </a:solidFill>
              <a:latin typeface="Calibri" panose="020F0502020204030204"/>
            </a:endParaRPr>
          </a:p>
        </p:txBody>
      </p:sp>
      <p:sp>
        <p:nvSpPr>
          <p:cNvPr id="28" name="Rectangle 37">
            <a:extLst>
              <a:ext uri="{FF2B5EF4-FFF2-40B4-BE49-F238E27FC236}">
                <a16:creationId xmlns:a16="http://schemas.microsoft.com/office/drawing/2014/main" id="{F624534C-2DB0-9146-1D04-ACD8F81C9966}"/>
              </a:ext>
            </a:extLst>
          </p:cNvPr>
          <p:cNvSpPr/>
          <p:nvPr/>
        </p:nvSpPr>
        <p:spPr>
          <a:xfrm>
            <a:off x="4440582" y="5119475"/>
            <a:ext cx="617211" cy="254678"/>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29" name="Regular Pentagon 5">
            <a:extLst>
              <a:ext uri="{FF2B5EF4-FFF2-40B4-BE49-F238E27FC236}">
                <a16:creationId xmlns:a16="http://schemas.microsoft.com/office/drawing/2014/main" id="{F42E0F0B-FB1C-2CE9-1F2F-9ACA8C0BA450}"/>
              </a:ext>
            </a:extLst>
          </p:cNvPr>
          <p:cNvSpPr/>
          <p:nvPr/>
        </p:nvSpPr>
        <p:spPr>
          <a:xfrm>
            <a:off x="4589963" y="3573633"/>
            <a:ext cx="324036" cy="324036"/>
          </a:xfrm>
          <a:prstGeom prst="pentag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30" name="Parallelogram 6">
            <a:extLst>
              <a:ext uri="{FF2B5EF4-FFF2-40B4-BE49-F238E27FC236}">
                <a16:creationId xmlns:a16="http://schemas.microsoft.com/office/drawing/2014/main" id="{96440E9D-9FDE-88FA-C45C-8562F38A9910}"/>
              </a:ext>
            </a:extLst>
          </p:cNvPr>
          <p:cNvSpPr/>
          <p:nvPr/>
        </p:nvSpPr>
        <p:spPr>
          <a:xfrm>
            <a:off x="4599697" y="3897669"/>
            <a:ext cx="116936" cy="216024"/>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31" name="Parallelogram 22">
            <a:extLst>
              <a:ext uri="{FF2B5EF4-FFF2-40B4-BE49-F238E27FC236}">
                <a16:creationId xmlns:a16="http://schemas.microsoft.com/office/drawing/2014/main" id="{94FFE850-2776-024E-9141-AE3A4DF1C5D6}"/>
              </a:ext>
            </a:extLst>
          </p:cNvPr>
          <p:cNvSpPr/>
          <p:nvPr/>
        </p:nvSpPr>
        <p:spPr>
          <a:xfrm flipH="1">
            <a:off x="4780006" y="3897669"/>
            <a:ext cx="116936" cy="216024"/>
          </a:xfrm>
          <a:prstGeom prst="parallelogram">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32" name="Smiley Face 7">
            <a:extLst>
              <a:ext uri="{FF2B5EF4-FFF2-40B4-BE49-F238E27FC236}">
                <a16:creationId xmlns:a16="http://schemas.microsoft.com/office/drawing/2014/main" id="{88EF0094-99EF-CE96-87B7-0C74FD2D2BBF}"/>
              </a:ext>
            </a:extLst>
          </p:cNvPr>
          <p:cNvSpPr/>
          <p:nvPr/>
        </p:nvSpPr>
        <p:spPr>
          <a:xfrm>
            <a:off x="4620963" y="3357609"/>
            <a:ext cx="256449" cy="216024"/>
          </a:xfrm>
          <a:prstGeom prst="smileyFac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33" name="Block Arc 29">
            <a:extLst>
              <a:ext uri="{FF2B5EF4-FFF2-40B4-BE49-F238E27FC236}">
                <a16:creationId xmlns:a16="http://schemas.microsoft.com/office/drawing/2014/main" id="{11561588-A2F2-842F-62C9-7C1A02AF5C78}"/>
              </a:ext>
            </a:extLst>
          </p:cNvPr>
          <p:cNvSpPr/>
          <p:nvPr/>
        </p:nvSpPr>
        <p:spPr>
          <a:xfrm rot="16200000">
            <a:off x="4518687" y="3654642"/>
            <a:ext cx="162018" cy="162018"/>
          </a:xfrm>
          <a:prstGeom prst="blockArc">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black"/>
              </a:solidFill>
              <a:latin typeface="Calibri" panose="020F0502020204030204"/>
            </a:endParaRPr>
          </a:p>
        </p:txBody>
      </p:sp>
      <p:sp>
        <p:nvSpPr>
          <p:cNvPr id="34" name="Block Arc 31">
            <a:extLst>
              <a:ext uri="{FF2B5EF4-FFF2-40B4-BE49-F238E27FC236}">
                <a16:creationId xmlns:a16="http://schemas.microsoft.com/office/drawing/2014/main" id="{5B9C1E75-BBD5-711F-8741-83BB1CCC4C82}"/>
              </a:ext>
            </a:extLst>
          </p:cNvPr>
          <p:cNvSpPr/>
          <p:nvPr/>
        </p:nvSpPr>
        <p:spPr>
          <a:xfrm rot="5400000" flipH="1">
            <a:off x="4815932" y="3654642"/>
            <a:ext cx="162018" cy="162018"/>
          </a:xfrm>
          <a:prstGeom prst="blockArc">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black"/>
              </a:solidFill>
              <a:latin typeface="Calibri" panose="020F0502020204030204"/>
            </a:endParaRPr>
          </a:p>
        </p:txBody>
      </p:sp>
      <p:sp>
        <p:nvSpPr>
          <p:cNvPr id="35" name="TextBox 10">
            <a:extLst>
              <a:ext uri="{FF2B5EF4-FFF2-40B4-BE49-F238E27FC236}">
                <a16:creationId xmlns:a16="http://schemas.microsoft.com/office/drawing/2014/main" id="{62CB47AE-FCAE-D207-5A22-98341ABF69BC}"/>
              </a:ext>
            </a:extLst>
          </p:cNvPr>
          <p:cNvSpPr txBox="1"/>
          <p:nvPr/>
        </p:nvSpPr>
        <p:spPr>
          <a:xfrm>
            <a:off x="2065223" y="3537012"/>
            <a:ext cx="1708055" cy="300082"/>
          </a:xfrm>
          <a:prstGeom prst="rect">
            <a:avLst/>
          </a:prstGeom>
          <a:noFill/>
        </p:spPr>
        <p:txBody>
          <a:bodyPr wrap="square" rtlCol="0">
            <a:spAutoFit/>
          </a:bodyPr>
          <a:lstStyle/>
          <a:p>
            <a:pPr algn="ctr" defTabSz="685800">
              <a:defRPr/>
            </a:pPr>
            <a:r>
              <a:rPr lang="sv-SE" sz="1350" dirty="0">
                <a:solidFill>
                  <a:prstClr val="black"/>
                </a:solidFill>
                <a:latin typeface="Calibri" panose="020F0502020204030204"/>
              </a:rPr>
              <a:t>Fabrik</a:t>
            </a:r>
          </a:p>
        </p:txBody>
      </p:sp>
      <p:sp>
        <p:nvSpPr>
          <p:cNvPr id="36" name="TextBox 38">
            <a:extLst>
              <a:ext uri="{FF2B5EF4-FFF2-40B4-BE49-F238E27FC236}">
                <a16:creationId xmlns:a16="http://schemas.microsoft.com/office/drawing/2014/main" id="{FEF81C5B-DE69-83EB-BB08-DD0AAEF866BD}"/>
              </a:ext>
            </a:extLst>
          </p:cNvPr>
          <p:cNvSpPr txBox="1"/>
          <p:nvPr/>
        </p:nvSpPr>
        <p:spPr>
          <a:xfrm>
            <a:off x="5380556" y="3052265"/>
            <a:ext cx="1708055" cy="507831"/>
          </a:xfrm>
          <a:prstGeom prst="rect">
            <a:avLst/>
          </a:prstGeom>
          <a:noFill/>
        </p:spPr>
        <p:txBody>
          <a:bodyPr wrap="square" rtlCol="0">
            <a:spAutoFit/>
          </a:bodyPr>
          <a:lstStyle/>
          <a:p>
            <a:pPr algn="ctr" defTabSz="685800">
              <a:defRPr/>
            </a:pPr>
            <a:r>
              <a:rPr lang="sv-SE" sz="1350" dirty="0">
                <a:solidFill>
                  <a:prstClr val="black"/>
                </a:solidFill>
                <a:latin typeface="Calibri" panose="020F0502020204030204"/>
              </a:rPr>
              <a:t>Arbetarbostad</a:t>
            </a:r>
          </a:p>
          <a:p>
            <a:pPr algn="ctr" defTabSz="685800">
              <a:defRPr/>
            </a:pPr>
            <a:endParaRPr lang="sv-SE" sz="1350" dirty="0">
              <a:solidFill>
                <a:prstClr val="black"/>
              </a:solidFill>
              <a:latin typeface="Calibri" panose="020F0502020204030204"/>
            </a:endParaRPr>
          </a:p>
        </p:txBody>
      </p:sp>
      <p:sp>
        <p:nvSpPr>
          <p:cNvPr id="37" name="TextBox 39">
            <a:extLst>
              <a:ext uri="{FF2B5EF4-FFF2-40B4-BE49-F238E27FC236}">
                <a16:creationId xmlns:a16="http://schemas.microsoft.com/office/drawing/2014/main" id="{557F1E4C-35FC-112E-BD72-590F75405E09}"/>
              </a:ext>
            </a:extLst>
          </p:cNvPr>
          <p:cNvSpPr txBox="1"/>
          <p:nvPr/>
        </p:nvSpPr>
        <p:spPr>
          <a:xfrm>
            <a:off x="3631280" y="5374153"/>
            <a:ext cx="1708055" cy="300082"/>
          </a:xfrm>
          <a:prstGeom prst="rect">
            <a:avLst/>
          </a:prstGeom>
          <a:noFill/>
        </p:spPr>
        <p:txBody>
          <a:bodyPr wrap="square" rtlCol="0">
            <a:spAutoFit/>
          </a:bodyPr>
          <a:lstStyle/>
          <a:p>
            <a:pPr algn="ctr" defTabSz="685800">
              <a:defRPr/>
            </a:pPr>
            <a:r>
              <a:rPr lang="sv-SE" sz="1350" dirty="0">
                <a:solidFill>
                  <a:prstClr val="black"/>
                </a:solidFill>
                <a:latin typeface="Calibri" panose="020F0502020204030204"/>
              </a:rPr>
              <a:t>Handelsbod</a:t>
            </a:r>
          </a:p>
        </p:txBody>
      </p:sp>
      <p:sp>
        <p:nvSpPr>
          <p:cNvPr id="38" name="Bent-Up Arrow 13">
            <a:extLst>
              <a:ext uri="{FF2B5EF4-FFF2-40B4-BE49-F238E27FC236}">
                <a16:creationId xmlns:a16="http://schemas.microsoft.com/office/drawing/2014/main" id="{DE13E450-D725-2EAE-C939-34BBB0DCFB9D}"/>
              </a:ext>
            </a:extLst>
          </p:cNvPr>
          <p:cNvSpPr/>
          <p:nvPr/>
        </p:nvSpPr>
        <p:spPr>
          <a:xfrm rot="5400000">
            <a:off x="3489781" y="3441208"/>
            <a:ext cx="434150" cy="56735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39" name="Bent-Up Arrow 42">
            <a:extLst>
              <a:ext uri="{FF2B5EF4-FFF2-40B4-BE49-F238E27FC236}">
                <a16:creationId xmlns:a16="http://schemas.microsoft.com/office/drawing/2014/main" id="{721D00EB-3425-FCCC-A577-6C613058E5E0}"/>
              </a:ext>
            </a:extLst>
          </p:cNvPr>
          <p:cNvSpPr/>
          <p:nvPr/>
        </p:nvSpPr>
        <p:spPr>
          <a:xfrm rot="16200000" flipH="1">
            <a:off x="5385818" y="3126122"/>
            <a:ext cx="441878" cy="88137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40" name="Up Arrow 15">
            <a:extLst>
              <a:ext uri="{FF2B5EF4-FFF2-40B4-BE49-F238E27FC236}">
                <a16:creationId xmlns:a16="http://schemas.microsoft.com/office/drawing/2014/main" id="{98F3D503-CC57-6E5A-A662-CF12D9157A96}"/>
              </a:ext>
            </a:extLst>
          </p:cNvPr>
          <p:cNvSpPr/>
          <p:nvPr/>
        </p:nvSpPr>
        <p:spPr>
          <a:xfrm>
            <a:off x="4646181" y="4327648"/>
            <a:ext cx="180309" cy="4860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41" name="TextBox 40">
            <a:extLst>
              <a:ext uri="{FF2B5EF4-FFF2-40B4-BE49-F238E27FC236}">
                <a16:creationId xmlns:a16="http://schemas.microsoft.com/office/drawing/2014/main" id="{45A05EAF-C84A-B140-92A5-54D239DB3972}"/>
              </a:ext>
            </a:extLst>
          </p:cNvPr>
          <p:cNvSpPr txBox="1"/>
          <p:nvPr/>
        </p:nvSpPr>
        <p:spPr>
          <a:xfrm>
            <a:off x="3898702" y="4093402"/>
            <a:ext cx="1708055" cy="300082"/>
          </a:xfrm>
          <a:prstGeom prst="rect">
            <a:avLst/>
          </a:prstGeom>
          <a:noFill/>
        </p:spPr>
        <p:txBody>
          <a:bodyPr wrap="square" rtlCol="0">
            <a:spAutoFit/>
          </a:bodyPr>
          <a:lstStyle/>
          <a:p>
            <a:pPr algn="ctr" defTabSz="685800">
              <a:defRPr/>
            </a:pPr>
            <a:r>
              <a:rPr lang="sv-SE" sz="1350" dirty="0">
                <a:solidFill>
                  <a:prstClr val="black"/>
                </a:solidFill>
                <a:latin typeface="Calibri" panose="020F0502020204030204"/>
              </a:rPr>
              <a:t>Arbetsgivare</a:t>
            </a:r>
          </a:p>
        </p:txBody>
      </p:sp>
      <p:sp>
        <p:nvSpPr>
          <p:cNvPr id="42" name="Flödesschema: Process 41">
            <a:extLst>
              <a:ext uri="{FF2B5EF4-FFF2-40B4-BE49-F238E27FC236}">
                <a16:creationId xmlns:a16="http://schemas.microsoft.com/office/drawing/2014/main" id="{8F98156D-2A6A-75B2-1AA3-6462C6F78F91}"/>
              </a:ext>
            </a:extLst>
          </p:cNvPr>
          <p:cNvSpPr/>
          <p:nvPr/>
        </p:nvSpPr>
        <p:spPr>
          <a:xfrm>
            <a:off x="4572001" y="3345872"/>
            <a:ext cx="341999" cy="34289"/>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
        <p:nvSpPr>
          <p:cNvPr id="43" name="Flödesschema: Process 42">
            <a:extLst>
              <a:ext uri="{FF2B5EF4-FFF2-40B4-BE49-F238E27FC236}">
                <a16:creationId xmlns:a16="http://schemas.microsoft.com/office/drawing/2014/main" id="{DBF65228-D18E-284D-B2E2-2451EBADD619}"/>
              </a:ext>
            </a:extLst>
          </p:cNvPr>
          <p:cNvSpPr/>
          <p:nvPr/>
        </p:nvSpPr>
        <p:spPr>
          <a:xfrm>
            <a:off x="4673096" y="3149491"/>
            <a:ext cx="157769" cy="185843"/>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sv-SE" sz="1350">
              <a:solidFill>
                <a:prstClr val="white"/>
              </a:solidFill>
              <a:latin typeface="Calibri" panose="020F0502020204030204"/>
            </a:endParaRPr>
          </a:p>
        </p:txBody>
      </p:sp>
    </p:spTree>
    <p:extLst>
      <p:ext uri="{BB962C8B-B14F-4D97-AF65-F5344CB8AC3E}">
        <p14:creationId xmlns:p14="http://schemas.microsoft.com/office/powerpoint/2010/main" val="92508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ircle(in)">
                                      <p:cBhvr>
                                        <p:cTn id="10" dur="2000"/>
                                        <p:tgtEl>
                                          <p:spTgt spid="3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circle(in)">
                                      <p:cBhvr>
                                        <p:cTn id="13" dur="2000"/>
                                        <p:tgtEl>
                                          <p:spTgt spid="3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ircle(in)">
                                      <p:cBhvr>
                                        <p:cTn id="16" dur="2000"/>
                                        <p:tgtEl>
                                          <p:spTgt spid="3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circle(in)">
                                      <p:cBhvr>
                                        <p:cTn id="25" dur="20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1000" fill="hold"/>
                                        <p:tgtEl>
                                          <p:spTgt spid="16"/>
                                        </p:tgtEl>
                                        <p:attrNameLst>
                                          <p:attrName>ppt_w</p:attrName>
                                        </p:attrNameLst>
                                      </p:cBhvr>
                                      <p:tavLst>
                                        <p:tav tm="0">
                                          <p:val>
                                            <p:fltVal val="0"/>
                                          </p:val>
                                        </p:tav>
                                        <p:tav tm="100000">
                                          <p:val>
                                            <p:strVal val="#ppt_w"/>
                                          </p:val>
                                        </p:tav>
                                      </p:tavLst>
                                    </p:anim>
                                    <p:anim calcmode="lin" valueType="num">
                                      <p:cBhvr>
                                        <p:cTn id="55" dur="1000" fill="hold"/>
                                        <p:tgtEl>
                                          <p:spTgt spid="16"/>
                                        </p:tgtEl>
                                        <p:attrNameLst>
                                          <p:attrName>ppt_h</p:attrName>
                                        </p:attrNameLst>
                                      </p:cBhvr>
                                      <p:tavLst>
                                        <p:tav tm="0">
                                          <p:val>
                                            <p:fltVal val="0"/>
                                          </p:val>
                                        </p:tav>
                                        <p:tav tm="100000">
                                          <p:val>
                                            <p:strVal val="#ppt_h"/>
                                          </p:val>
                                        </p:tav>
                                      </p:tavLst>
                                    </p:anim>
                                    <p:anim calcmode="lin" valueType="num">
                                      <p:cBhvr>
                                        <p:cTn id="56" dur="1000" fill="hold"/>
                                        <p:tgtEl>
                                          <p:spTgt spid="16"/>
                                        </p:tgtEl>
                                        <p:attrNameLst>
                                          <p:attrName>style.rotation</p:attrName>
                                        </p:attrNameLst>
                                      </p:cBhvr>
                                      <p:tavLst>
                                        <p:tav tm="0">
                                          <p:val>
                                            <p:fltVal val="90"/>
                                          </p:val>
                                        </p:tav>
                                        <p:tav tm="100000">
                                          <p:val>
                                            <p:fltVal val="0"/>
                                          </p:val>
                                        </p:tav>
                                      </p:tavLst>
                                    </p:anim>
                                    <p:animEffect transition="in" filter="fade">
                                      <p:cBhvr>
                                        <p:cTn id="57" dur="1000"/>
                                        <p:tgtEl>
                                          <p:spTgt spid="16"/>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1000" fill="hold"/>
                                        <p:tgtEl>
                                          <p:spTgt spid="35"/>
                                        </p:tgtEl>
                                        <p:attrNameLst>
                                          <p:attrName>ppt_w</p:attrName>
                                        </p:attrNameLst>
                                      </p:cBhvr>
                                      <p:tavLst>
                                        <p:tav tm="0">
                                          <p:val>
                                            <p:fltVal val="0"/>
                                          </p:val>
                                        </p:tav>
                                        <p:tav tm="100000">
                                          <p:val>
                                            <p:strVal val="#ppt_w"/>
                                          </p:val>
                                        </p:tav>
                                      </p:tavLst>
                                    </p:anim>
                                    <p:anim calcmode="lin" valueType="num">
                                      <p:cBhvr>
                                        <p:cTn id="61" dur="1000" fill="hold"/>
                                        <p:tgtEl>
                                          <p:spTgt spid="35"/>
                                        </p:tgtEl>
                                        <p:attrNameLst>
                                          <p:attrName>ppt_h</p:attrName>
                                        </p:attrNameLst>
                                      </p:cBhvr>
                                      <p:tavLst>
                                        <p:tav tm="0">
                                          <p:val>
                                            <p:fltVal val="0"/>
                                          </p:val>
                                        </p:tav>
                                        <p:tav tm="100000">
                                          <p:val>
                                            <p:strVal val="#ppt_h"/>
                                          </p:val>
                                        </p:tav>
                                      </p:tavLst>
                                    </p:anim>
                                    <p:anim calcmode="lin" valueType="num">
                                      <p:cBhvr>
                                        <p:cTn id="62" dur="1000" fill="hold"/>
                                        <p:tgtEl>
                                          <p:spTgt spid="35"/>
                                        </p:tgtEl>
                                        <p:attrNameLst>
                                          <p:attrName>style.rotation</p:attrName>
                                        </p:attrNameLst>
                                      </p:cBhvr>
                                      <p:tavLst>
                                        <p:tav tm="0">
                                          <p:val>
                                            <p:fltVal val="90"/>
                                          </p:val>
                                        </p:tav>
                                        <p:tav tm="100000">
                                          <p:val>
                                            <p:fltVal val="0"/>
                                          </p:val>
                                        </p:tav>
                                      </p:tavLst>
                                    </p:anim>
                                    <p:animEffect transition="in" filter="fade">
                                      <p:cBhvr>
                                        <p:cTn id="63" dur="1000"/>
                                        <p:tgtEl>
                                          <p:spTgt spid="35"/>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style.rotation</p:attrName>
                                        </p:attrNameLst>
                                      </p:cBhvr>
                                      <p:tavLst>
                                        <p:tav tm="0">
                                          <p:val>
                                            <p:fltVal val="90"/>
                                          </p:val>
                                        </p:tav>
                                        <p:tav tm="100000">
                                          <p:val>
                                            <p:fltVal val="0"/>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Effect transition="in" filter="fade">
                                      <p:cBhvr>
                                        <p:cTn id="86" dur="500"/>
                                        <p:tgtEl>
                                          <p:spTgt spid="20"/>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Effect transition="in" filter="fade">
                                      <p:cBhvr>
                                        <p:cTn id="91" dur="500"/>
                                        <p:tgtEl>
                                          <p:spTgt spid="21"/>
                                        </p:tgtEl>
                                      </p:cBhvr>
                                    </p:animEffect>
                                  </p:childTnLst>
                                </p:cTn>
                              </p:par>
                              <p:par>
                                <p:cTn id="92" presetID="53" presetClass="entr" presetSubtype="16" fill="hold"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500" fill="hold"/>
                                        <p:tgtEl>
                                          <p:spTgt spid="22"/>
                                        </p:tgtEl>
                                        <p:attrNameLst>
                                          <p:attrName>ppt_w</p:attrName>
                                        </p:attrNameLst>
                                      </p:cBhvr>
                                      <p:tavLst>
                                        <p:tav tm="0">
                                          <p:val>
                                            <p:fltVal val="0"/>
                                          </p:val>
                                        </p:tav>
                                        <p:tav tm="100000">
                                          <p:val>
                                            <p:strVal val="#ppt_w"/>
                                          </p:val>
                                        </p:tav>
                                      </p:tavLst>
                                    </p:anim>
                                    <p:anim calcmode="lin" valueType="num">
                                      <p:cBhvr>
                                        <p:cTn id="95" dur="500" fill="hold"/>
                                        <p:tgtEl>
                                          <p:spTgt spid="22"/>
                                        </p:tgtEl>
                                        <p:attrNameLst>
                                          <p:attrName>ppt_h</p:attrName>
                                        </p:attrNameLst>
                                      </p:cBhvr>
                                      <p:tavLst>
                                        <p:tav tm="0">
                                          <p:val>
                                            <p:fltVal val="0"/>
                                          </p:val>
                                        </p:tav>
                                        <p:tav tm="100000">
                                          <p:val>
                                            <p:strVal val="#ppt_h"/>
                                          </p:val>
                                        </p:tav>
                                      </p:tavLst>
                                    </p:anim>
                                    <p:animEffect transition="in" filter="fade">
                                      <p:cBhvr>
                                        <p:cTn id="96" dur="500"/>
                                        <p:tgtEl>
                                          <p:spTgt spid="22"/>
                                        </p:tgtEl>
                                      </p:cBhvr>
                                    </p:animEffect>
                                  </p:childTnLst>
                                </p:cTn>
                              </p:par>
                              <p:par>
                                <p:cTn id="97" presetID="53" presetClass="entr" presetSubtype="16" fill="hold" nodeType="with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00" fill="hold"/>
                                        <p:tgtEl>
                                          <p:spTgt spid="23"/>
                                        </p:tgtEl>
                                        <p:attrNameLst>
                                          <p:attrName>ppt_w</p:attrName>
                                        </p:attrNameLst>
                                      </p:cBhvr>
                                      <p:tavLst>
                                        <p:tav tm="0">
                                          <p:val>
                                            <p:fltVal val="0"/>
                                          </p:val>
                                        </p:tav>
                                        <p:tav tm="100000">
                                          <p:val>
                                            <p:strVal val="#ppt_w"/>
                                          </p:val>
                                        </p:tav>
                                      </p:tavLst>
                                    </p:anim>
                                    <p:anim calcmode="lin" valueType="num">
                                      <p:cBhvr>
                                        <p:cTn id="100" dur="500" fill="hold"/>
                                        <p:tgtEl>
                                          <p:spTgt spid="23"/>
                                        </p:tgtEl>
                                        <p:attrNameLst>
                                          <p:attrName>ppt_h</p:attrName>
                                        </p:attrNameLst>
                                      </p:cBhvr>
                                      <p:tavLst>
                                        <p:tav tm="0">
                                          <p:val>
                                            <p:fltVal val="0"/>
                                          </p:val>
                                        </p:tav>
                                        <p:tav tm="100000">
                                          <p:val>
                                            <p:strVal val="#ppt_h"/>
                                          </p:val>
                                        </p:tav>
                                      </p:tavLst>
                                    </p:anim>
                                    <p:animEffect transition="in" filter="fade">
                                      <p:cBhvr>
                                        <p:cTn id="101" dur="500"/>
                                        <p:tgtEl>
                                          <p:spTgt spid="23"/>
                                        </p:tgtEl>
                                      </p:cBhvr>
                                    </p:animEffect>
                                  </p:childTnLst>
                                </p:cTn>
                              </p:par>
                              <p:par>
                                <p:cTn id="102" presetID="53" presetClass="entr" presetSubtype="16" fill="hold" nodeType="with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p:cTn id="104" dur="500" fill="hold"/>
                                        <p:tgtEl>
                                          <p:spTgt spid="24"/>
                                        </p:tgtEl>
                                        <p:attrNameLst>
                                          <p:attrName>ppt_w</p:attrName>
                                        </p:attrNameLst>
                                      </p:cBhvr>
                                      <p:tavLst>
                                        <p:tav tm="0">
                                          <p:val>
                                            <p:fltVal val="0"/>
                                          </p:val>
                                        </p:tav>
                                        <p:tav tm="100000">
                                          <p:val>
                                            <p:strVal val="#ppt_w"/>
                                          </p:val>
                                        </p:tav>
                                      </p:tavLst>
                                    </p:anim>
                                    <p:anim calcmode="lin" valueType="num">
                                      <p:cBhvr>
                                        <p:cTn id="105" dur="500" fill="hold"/>
                                        <p:tgtEl>
                                          <p:spTgt spid="24"/>
                                        </p:tgtEl>
                                        <p:attrNameLst>
                                          <p:attrName>ppt_h</p:attrName>
                                        </p:attrNameLst>
                                      </p:cBhvr>
                                      <p:tavLst>
                                        <p:tav tm="0">
                                          <p:val>
                                            <p:fltVal val="0"/>
                                          </p:val>
                                        </p:tav>
                                        <p:tav tm="100000">
                                          <p:val>
                                            <p:strVal val="#ppt_h"/>
                                          </p:val>
                                        </p:tav>
                                      </p:tavLst>
                                    </p:anim>
                                    <p:animEffect transition="in" filter="fade">
                                      <p:cBhvr>
                                        <p:cTn id="106" dur="500"/>
                                        <p:tgtEl>
                                          <p:spTgt spid="24"/>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fade">
                                      <p:cBhvr>
                                        <p:cTn id="116" dur="1000"/>
                                        <p:tgtEl>
                                          <p:spTgt spid="25"/>
                                        </p:tgtEl>
                                      </p:cBhvr>
                                    </p:animEffect>
                                    <p:anim calcmode="lin" valueType="num">
                                      <p:cBhvr>
                                        <p:cTn id="117" dur="1000" fill="hold"/>
                                        <p:tgtEl>
                                          <p:spTgt spid="25"/>
                                        </p:tgtEl>
                                        <p:attrNameLst>
                                          <p:attrName>ppt_x</p:attrName>
                                        </p:attrNameLst>
                                      </p:cBhvr>
                                      <p:tavLst>
                                        <p:tav tm="0">
                                          <p:val>
                                            <p:strVal val="#ppt_x"/>
                                          </p:val>
                                        </p:tav>
                                        <p:tav tm="100000">
                                          <p:val>
                                            <p:strVal val="#ppt_x"/>
                                          </p:val>
                                        </p:tav>
                                      </p:tavLst>
                                    </p:anim>
                                    <p:anim calcmode="lin" valueType="num">
                                      <p:cBhvr>
                                        <p:cTn id="118" dur="1000" fill="hold"/>
                                        <p:tgtEl>
                                          <p:spTgt spid="25"/>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1000"/>
                                        <p:tgtEl>
                                          <p:spTgt spid="26"/>
                                        </p:tgtEl>
                                      </p:cBhvr>
                                    </p:animEffect>
                                    <p:anim calcmode="lin" valueType="num">
                                      <p:cBhvr>
                                        <p:cTn id="122" dur="1000" fill="hold"/>
                                        <p:tgtEl>
                                          <p:spTgt spid="26"/>
                                        </p:tgtEl>
                                        <p:attrNameLst>
                                          <p:attrName>ppt_x</p:attrName>
                                        </p:attrNameLst>
                                      </p:cBhvr>
                                      <p:tavLst>
                                        <p:tav tm="0">
                                          <p:val>
                                            <p:strVal val="#ppt_x"/>
                                          </p:val>
                                        </p:tav>
                                        <p:tav tm="100000">
                                          <p:val>
                                            <p:strVal val="#ppt_x"/>
                                          </p:val>
                                        </p:tav>
                                      </p:tavLst>
                                    </p:anim>
                                    <p:anim calcmode="lin" valueType="num">
                                      <p:cBhvr>
                                        <p:cTn id="123" dur="1000" fill="hold"/>
                                        <p:tgtEl>
                                          <p:spTgt spid="26"/>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fade">
                                      <p:cBhvr>
                                        <p:cTn id="126" dur="1000"/>
                                        <p:tgtEl>
                                          <p:spTgt spid="27"/>
                                        </p:tgtEl>
                                      </p:cBhvr>
                                    </p:animEffect>
                                    <p:anim calcmode="lin" valueType="num">
                                      <p:cBhvr>
                                        <p:cTn id="127" dur="1000" fill="hold"/>
                                        <p:tgtEl>
                                          <p:spTgt spid="27"/>
                                        </p:tgtEl>
                                        <p:attrNameLst>
                                          <p:attrName>ppt_x</p:attrName>
                                        </p:attrNameLst>
                                      </p:cBhvr>
                                      <p:tavLst>
                                        <p:tav tm="0">
                                          <p:val>
                                            <p:strVal val="#ppt_x"/>
                                          </p:val>
                                        </p:tav>
                                        <p:tav tm="100000">
                                          <p:val>
                                            <p:strVal val="#ppt_x"/>
                                          </p:val>
                                        </p:tav>
                                      </p:tavLst>
                                    </p:anim>
                                    <p:anim calcmode="lin" valueType="num">
                                      <p:cBhvr>
                                        <p:cTn id="128" dur="1000" fill="hold"/>
                                        <p:tgtEl>
                                          <p:spTgt spid="27"/>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7"/>
                                        </p:tgtEl>
                                        <p:attrNameLst>
                                          <p:attrName>style.visibility</p:attrName>
                                        </p:attrNameLst>
                                      </p:cBhvr>
                                      <p:to>
                                        <p:strVal val="visible"/>
                                      </p:to>
                                    </p:set>
                                    <p:animEffect transition="in" filter="fade">
                                      <p:cBhvr>
                                        <p:cTn id="136" dur="1000"/>
                                        <p:tgtEl>
                                          <p:spTgt spid="37"/>
                                        </p:tgtEl>
                                      </p:cBhvr>
                                    </p:animEffect>
                                    <p:anim calcmode="lin" valueType="num">
                                      <p:cBhvr>
                                        <p:cTn id="137" dur="1000" fill="hold"/>
                                        <p:tgtEl>
                                          <p:spTgt spid="37"/>
                                        </p:tgtEl>
                                        <p:attrNameLst>
                                          <p:attrName>ppt_x</p:attrName>
                                        </p:attrNameLst>
                                      </p:cBhvr>
                                      <p:tavLst>
                                        <p:tav tm="0">
                                          <p:val>
                                            <p:strVal val="#ppt_x"/>
                                          </p:val>
                                        </p:tav>
                                        <p:tav tm="100000">
                                          <p:val>
                                            <p:strVal val="#ppt_x"/>
                                          </p:val>
                                        </p:tav>
                                      </p:tavLst>
                                    </p:anim>
                                    <p:anim calcmode="lin" valueType="num">
                                      <p:cBhvr>
                                        <p:cTn id="13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6" presetClass="entr" presetSubtype="21"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barn(inVertical)">
                                      <p:cBhvr>
                                        <p:cTn id="143" dur="500"/>
                                        <p:tgtEl>
                                          <p:spTgt spid="40"/>
                                        </p:tgtEl>
                                      </p:cBhvr>
                                    </p:animEffect>
                                  </p:childTnLst>
                                </p:cTn>
                              </p:par>
                              <p:par>
                                <p:cTn id="144" presetID="16" presetClass="entr" presetSubtype="21" fill="hold" grpId="0" nodeType="with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barn(inVertical)">
                                      <p:cBhvr>
                                        <p:cTn id="146" dur="500"/>
                                        <p:tgtEl>
                                          <p:spTgt spid="39"/>
                                        </p:tgtEl>
                                      </p:cBhvr>
                                    </p:animEffect>
                                  </p:childTnLst>
                                </p:cTn>
                              </p:par>
                              <p:par>
                                <p:cTn id="147" presetID="16" presetClass="entr" presetSubtype="21" fill="hold" grpId="0" nodeType="withEffect">
                                  <p:stCondLst>
                                    <p:cond delay="0"/>
                                  </p:stCondLst>
                                  <p:childTnLst>
                                    <p:set>
                                      <p:cBhvr>
                                        <p:cTn id="148" dur="1" fill="hold">
                                          <p:stCondLst>
                                            <p:cond delay="0"/>
                                          </p:stCondLst>
                                        </p:cTn>
                                        <p:tgtEl>
                                          <p:spTgt spid="38"/>
                                        </p:tgtEl>
                                        <p:attrNameLst>
                                          <p:attrName>style.visibility</p:attrName>
                                        </p:attrNameLst>
                                      </p:cBhvr>
                                      <p:to>
                                        <p:strVal val="visible"/>
                                      </p:to>
                                    </p:set>
                                    <p:animEffect transition="in" filter="barn(inVertical)">
                                      <p:cBhvr>
                                        <p:cTn id="149" dur="500"/>
                                        <p:tgtEl>
                                          <p:spTgt spid="38"/>
                                        </p:tgtEl>
                                      </p:cBhvr>
                                    </p:animEffect>
                                  </p:childTnLst>
                                </p:cTn>
                              </p:par>
                            </p:childTnLst>
                          </p:cTn>
                        </p:par>
                      </p:childTnLst>
                    </p:cTn>
                  </p:par>
                  <p:par>
                    <p:cTn id="150" fill="hold">
                      <p:stCondLst>
                        <p:cond delay="indefinite"/>
                      </p:stCondLst>
                      <p:childTnLst>
                        <p:par>
                          <p:cTn id="151" fill="hold">
                            <p:stCondLst>
                              <p:cond delay="0"/>
                            </p:stCondLst>
                            <p:childTnLst>
                              <p:par>
                                <p:cTn id="152" presetID="26" presetClass="entr" presetSubtype="0" fill="hold" nodeType="clickEffect">
                                  <p:stCondLst>
                                    <p:cond delay="0"/>
                                  </p:stCondLst>
                                  <p:childTnLst>
                                    <p:set>
                                      <p:cBhvr>
                                        <p:cTn id="153" dur="1" fill="hold">
                                          <p:stCondLst>
                                            <p:cond delay="0"/>
                                          </p:stCondLst>
                                        </p:cTn>
                                        <p:tgtEl>
                                          <p:spTgt spid="11"/>
                                        </p:tgtEl>
                                        <p:attrNameLst>
                                          <p:attrName>style.visibility</p:attrName>
                                        </p:attrNameLst>
                                      </p:cBhvr>
                                      <p:to>
                                        <p:strVal val="visible"/>
                                      </p:to>
                                    </p:set>
                                    <p:animEffect transition="in" filter="wipe(down)">
                                      <p:cBhvr>
                                        <p:cTn id="154" dur="580">
                                          <p:stCondLst>
                                            <p:cond delay="0"/>
                                          </p:stCondLst>
                                        </p:cTn>
                                        <p:tgtEl>
                                          <p:spTgt spid="11"/>
                                        </p:tgtEl>
                                      </p:cBhvr>
                                    </p:animEffect>
                                    <p:anim calcmode="lin" valueType="num">
                                      <p:cBhvr>
                                        <p:cTn id="15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5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60" dur="26">
                                          <p:stCondLst>
                                            <p:cond delay="650"/>
                                          </p:stCondLst>
                                        </p:cTn>
                                        <p:tgtEl>
                                          <p:spTgt spid="11"/>
                                        </p:tgtEl>
                                      </p:cBhvr>
                                      <p:to x="100000" y="60000"/>
                                    </p:animScale>
                                    <p:animScale>
                                      <p:cBhvr>
                                        <p:cTn id="161" dur="166" decel="50000">
                                          <p:stCondLst>
                                            <p:cond delay="676"/>
                                          </p:stCondLst>
                                        </p:cTn>
                                        <p:tgtEl>
                                          <p:spTgt spid="11"/>
                                        </p:tgtEl>
                                      </p:cBhvr>
                                      <p:to x="100000" y="100000"/>
                                    </p:animScale>
                                    <p:animScale>
                                      <p:cBhvr>
                                        <p:cTn id="162" dur="26">
                                          <p:stCondLst>
                                            <p:cond delay="1312"/>
                                          </p:stCondLst>
                                        </p:cTn>
                                        <p:tgtEl>
                                          <p:spTgt spid="11"/>
                                        </p:tgtEl>
                                      </p:cBhvr>
                                      <p:to x="100000" y="80000"/>
                                    </p:animScale>
                                    <p:animScale>
                                      <p:cBhvr>
                                        <p:cTn id="163" dur="166" decel="50000">
                                          <p:stCondLst>
                                            <p:cond delay="1338"/>
                                          </p:stCondLst>
                                        </p:cTn>
                                        <p:tgtEl>
                                          <p:spTgt spid="11"/>
                                        </p:tgtEl>
                                      </p:cBhvr>
                                      <p:to x="100000" y="100000"/>
                                    </p:animScale>
                                    <p:animScale>
                                      <p:cBhvr>
                                        <p:cTn id="164" dur="26">
                                          <p:stCondLst>
                                            <p:cond delay="1642"/>
                                          </p:stCondLst>
                                        </p:cTn>
                                        <p:tgtEl>
                                          <p:spTgt spid="11"/>
                                        </p:tgtEl>
                                      </p:cBhvr>
                                      <p:to x="100000" y="90000"/>
                                    </p:animScale>
                                    <p:animScale>
                                      <p:cBhvr>
                                        <p:cTn id="165" dur="166" decel="50000">
                                          <p:stCondLst>
                                            <p:cond delay="1668"/>
                                          </p:stCondLst>
                                        </p:cTn>
                                        <p:tgtEl>
                                          <p:spTgt spid="11"/>
                                        </p:tgtEl>
                                      </p:cBhvr>
                                      <p:to x="100000" y="100000"/>
                                    </p:animScale>
                                    <p:animScale>
                                      <p:cBhvr>
                                        <p:cTn id="166" dur="26">
                                          <p:stCondLst>
                                            <p:cond delay="1808"/>
                                          </p:stCondLst>
                                        </p:cTn>
                                        <p:tgtEl>
                                          <p:spTgt spid="11"/>
                                        </p:tgtEl>
                                      </p:cBhvr>
                                      <p:to x="100000" y="95000"/>
                                    </p:animScale>
                                    <p:animScale>
                                      <p:cBhvr>
                                        <p:cTn id="167" dur="166" decel="50000">
                                          <p:stCondLst>
                                            <p:cond delay="1834"/>
                                          </p:stCondLst>
                                        </p:cTn>
                                        <p:tgtEl>
                                          <p:spTgt spid="11"/>
                                        </p:tgtEl>
                                      </p:cBhvr>
                                      <p:to x="100000" y="100000"/>
                                    </p:animScale>
                                  </p:childTnLst>
                                </p:cTn>
                              </p:par>
                            </p:childTnLst>
                          </p:cTn>
                        </p:par>
                      </p:childTnLst>
                    </p:cTn>
                  </p:par>
                  <p:par>
                    <p:cTn id="168" fill="hold">
                      <p:stCondLst>
                        <p:cond delay="indefinite"/>
                      </p:stCondLst>
                      <p:childTnLst>
                        <p:par>
                          <p:cTn id="169" fill="hold">
                            <p:stCondLst>
                              <p:cond delay="0"/>
                            </p:stCondLst>
                            <p:childTnLst>
                              <p:par>
                                <p:cTn id="170" presetID="6" presetClass="entr" presetSubtype="16" fill="hold" grpId="0" nodeType="clickEffect">
                                  <p:stCondLst>
                                    <p:cond delay="0"/>
                                  </p:stCondLst>
                                  <p:childTnLst>
                                    <p:set>
                                      <p:cBhvr>
                                        <p:cTn id="171" dur="1" fill="hold">
                                          <p:stCondLst>
                                            <p:cond delay="0"/>
                                          </p:stCondLst>
                                        </p:cTn>
                                        <p:tgtEl>
                                          <p:spTgt spid="42"/>
                                        </p:tgtEl>
                                        <p:attrNameLst>
                                          <p:attrName>style.visibility</p:attrName>
                                        </p:attrNameLst>
                                      </p:cBhvr>
                                      <p:to>
                                        <p:strVal val="visible"/>
                                      </p:to>
                                    </p:set>
                                    <p:animEffect transition="in" filter="circle(in)">
                                      <p:cBhvr>
                                        <p:cTn id="172" dur="2000"/>
                                        <p:tgtEl>
                                          <p:spTgt spid="42"/>
                                        </p:tgtEl>
                                      </p:cBhvr>
                                    </p:animEffect>
                                  </p:childTnLst>
                                </p:cTn>
                              </p:par>
                            </p:childTnLst>
                          </p:cTn>
                        </p:par>
                      </p:childTnLst>
                    </p:cTn>
                  </p:par>
                  <p:par>
                    <p:cTn id="173" fill="hold">
                      <p:stCondLst>
                        <p:cond delay="indefinite"/>
                      </p:stCondLst>
                      <p:childTnLst>
                        <p:par>
                          <p:cTn id="174" fill="hold">
                            <p:stCondLst>
                              <p:cond delay="0"/>
                            </p:stCondLst>
                            <p:childTnLst>
                              <p:par>
                                <p:cTn id="175" presetID="6" presetClass="entr" presetSubtype="16" fill="hold" grpId="0" nodeType="clickEffect">
                                  <p:stCondLst>
                                    <p:cond delay="0"/>
                                  </p:stCondLst>
                                  <p:childTnLst>
                                    <p:set>
                                      <p:cBhvr>
                                        <p:cTn id="176" dur="1" fill="hold">
                                          <p:stCondLst>
                                            <p:cond delay="0"/>
                                          </p:stCondLst>
                                        </p:cTn>
                                        <p:tgtEl>
                                          <p:spTgt spid="43"/>
                                        </p:tgtEl>
                                        <p:attrNameLst>
                                          <p:attrName>style.visibility</p:attrName>
                                        </p:attrNameLst>
                                      </p:cBhvr>
                                      <p:to>
                                        <p:strVal val="visible"/>
                                      </p:to>
                                    </p:set>
                                    <p:animEffect transition="in" filter="circle(in)">
                                      <p:cBhvr>
                                        <p:cTn id="17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P spid="38" grpId="0" animBg="1"/>
      <p:bldP spid="39" grpId="0" animBg="1"/>
      <p:bldP spid="40" grpId="0" animBg="1"/>
      <p:bldP spid="41" grpId="0"/>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dirty="0"/>
              <a:t>Hur sattes lönen?</a:t>
            </a:r>
            <a:endParaRPr lang="sv-SE" noProof="0" dirty="0"/>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4" name="textruta 3">
            <a:extLst>
              <a:ext uri="{FF2B5EF4-FFF2-40B4-BE49-F238E27FC236}">
                <a16:creationId xmlns:a16="http://schemas.microsoft.com/office/drawing/2014/main" id="{2A8C3325-5D46-5329-3537-725FADFA5230}"/>
              </a:ext>
            </a:extLst>
          </p:cNvPr>
          <p:cNvSpPr txBox="1"/>
          <p:nvPr/>
        </p:nvSpPr>
        <p:spPr>
          <a:xfrm>
            <a:off x="8863971" y="6033083"/>
            <a:ext cx="1210492" cy="246221"/>
          </a:xfrm>
          <a:prstGeom prst="rect">
            <a:avLst/>
          </a:prstGeom>
          <a:noFill/>
        </p:spPr>
        <p:txBody>
          <a:bodyPr wrap="square" rtlCol="0">
            <a:spAutoFit/>
          </a:bodyPr>
          <a:lstStyle/>
          <a:p>
            <a:r>
              <a:rPr lang="sv-SE" sz="800" dirty="0"/>
              <a:t>Handels</a:t>
            </a:r>
            <a:r>
              <a:rPr lang="sv-SE" sz="1000" dirty="0"/>
              <a:t> </a:t>
            </a:r>
            <a:r>
              <a:rPr lang="sv-SE" sz="800" dirty="0"/>
              <a:t>Borås</a:t>
            </a:r>
          </a:p>
        </p:txBody>
      </p:sp>
      <p:sp>
        <p:nvSpPr>
          <p:cNvPr id="6" name="Platshållare för innehåll 5">
            <a:extLst>
              <a:ext uri="{FF2B5EF4-FFF2-40B4-BE49-F238E27FC236}">
                <a16:creationId xmlns:a16="http://schemas.microsoft.com/office/drawing/2014/main" id="{CF974084-977D-1834-2549-06FB2A3E8F7F}"/>
              </a:ext>
            </a:extLst>
          </p:cNvPr>
          <p:cNvSpPr>
            <a:spLocks noGrp="1"/>
          </p:cNvSpPr>
          <p:nvPr>
            <p:ph sz="quarter" idx="10"/>
          </p:nvPr>
        </p:nvSpPr>
        <p:spPr/>
        <p:txBody>
          <a:bodyPr/>
          <a:lstStyle/>
          <a:p>
            <a:endParaRPr lang="sv-SE" dirty="0"/>
          </a:p>
        </p:txBody>
      </p:sp>
      <p:pic>
        <p:nvPicPr>
          <p:cNvPr id="3" name="Bildobjekt 2">
            <a:extLst>
              <a:ext uri="{FF2B5EF4-FFF2-40B4-BE49-F238E27FC236}">
                <a16:creationId xmlns:a16="http://schemas.microsoft.com/office/drawing/2014/main" id="{B2FBDC76-B3BA-95A5-FDC3-1C1EE04B4139}"/>
              </a:ext>
            </a:extLst>
          </p:cNvPr>
          <p:cNvPicPr>
            <a:picLocks noChangeAspect="1"/>
          </p:cNvPicPr>
          <p:nvPr/>
        </p:nvPicPr>
        <p:blipFill>
          <a:blip r:embed="rId3"/>
          <a:stretch>
            <a:fillRect/>
          </a:stretch>
        </p:blipFill>
        <p:spPr>
          <a:xfrm>
            <a:off x="951723" y="2718015"/>
            <a:ext cx="1092796" cy="214323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Uttryckssymbol 4">
            <a:extLst>
              <a:ext uri="{FF2B5EF4-FFF2-40B4-BE49-F238E27FC236}">
                <a16:creationId xmlns:a16="http://schemas.microsoft.com/office/drawing/2014/main" id="{42EB0425-BD68-604F-C861-0D013AA42078}"/>
              </a:ext>
            </a:extLst>
          </p:cNvPr>
          <p:cNvSpPr/>
          <p:nvPr/>
        </p:nvSpPr>
        <p:spPr>
          <a:xfrm>
            <a:off x="5518373" y="3463402"/>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Uttryckssymbol 6">
            <a:extLst>
              <a:ext uri="{FF2B5EF4-FFF2-40B4-BE49-F238E27FC236}">
                <a16:creationId xmlns:a16="http://schemas.microsoft.com/office/drawing/2014/main" id="{ABB8F82F-6BD0-2DE0-3322-51C9FF333D29}"/>
              </a:ext>
            </a:extLst>
          </p:cNvPr>
          <p:cNvSpPr/>
          <p:nvPr/>
        </p:nvSpPr>
        <p:spPr>
          <a:xfrm>
            <a:off x="5808528" y="3651688"/>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Uttryckssymbol 8">
            <a:extLst>
              <a:ext uri="{FF2B5EF4-FFF2-40B4-BE49-F238E27FC236}">
                <a16:creationId xmlns:a16="http://schemas.microsoft.com/office/drawing/2014/main" id="{4BB378B1-39F3-EDAA-5CC0-59E389E8DAC2}"/>
              </a:ext>
            </a:extLst>
          </p:cNvPr>
          <p:cNvSpPr/>
          <p:nvPr/>
        </p:nvSpPr>
        <p:spPr>
          <a:xfrm>
            <a:off x="5533475" y="4366610"/>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44" name="Uttryckssymbol 43">
            <a:extLst>
              <a:ext uri="{FF2B5EF4-FFF2-40B4-BE49-F238E27FC236}">
                <a16:creationId xmlns:a16="http://schemas.microsoft.com/office/drawing/2014/main" id="{20FE5D46-9CB2-0EE9-624E-7DF452E79D81}"/>
              </a:ext>
            </a:extLst>
          </p:cNvPr>
          <p:cNvSpPr/>
          <p:nvPr/>
        </p:nvSpPr>
        <p:spPr>
          <a:xfrm>
            <a:off x="6062609" y="3894018"/>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45" name="Uttryckssymbol 44">
            <a:extLst>
              <a:ext uri="{FF2B5EF4-FFF2-40B4-BE49-F238E27FC236}">
                <a16:creationId xmlns:a16="http://schemas.microsoft.com/office/drawing/2014/main" id="{935D26D1-8D6F-ABAA-3C24-ED6CB0C84D1C}"/>
              </a:ext>
            </a:extLst>
          </p:cNvPr>
          <p:cNvSpPr/>
          <p:nvPr/>
        </p:nvSpPr>
        <p:spPr>
          <a:xfrm>
            <a:off x="7485380" y="3490629"/>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46" name="Uttryckssymbol 45">
            <a:extLst>
              <a:ext uri="{FF2B5EF4-FFF2-40B4-BE49-F238E27FC236}">
                <a16:creationId xmlns:a16="http://schemas.microsoft.com/office/drawing/2014/main" id="{64521DD2-CA0D-4411-4C14-D44485597D8D}"/>
              </a:ext>
            </a:extLst>
          </p:cNvPr>
          <p:cNvSpPr/>
          <p:nvPr/>
        </p:nvSpPr>
        <p:spPr>
          <a:xfrm>
            <a:off x="6221999" y="4224089"/>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47" name="Uttryckssymbol 46">
            <a:extLst>
              <a:ext uri="{FF2B5EF4-FFF2-40B4-BE49-F238E27FC236}">
                <a16:creationId xmlns:a16="http://schemas.microsoft.com/office/drawing/2014/main" id="{1354EA4C-4A75-9AB4-D1AB-E43F9B580C53}"/>
              </a:ext>
            </a:extLst>
          </p:cNvPr>
          <p:cNvSpPr/>
          <p:nvPr/>
        </p:nvSpPr>
        <p:spPr>
          <a:xfrm>
            <a:off x="6499883" y="4466336"/>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48" name="Uttryckssymbol 47">
            <a:extLst>
              <a:ext uri="{FF2B5EF4-FFF2-40B4-BE49-F238E27FC236}">
                <a16:creationId xmlns:a16="http://schemas.microsoft.com/office/drawing/2014/main" id="{0AC5C67A-0544-C0B5-555B-44988BEAFE06}"/>
              </a:ext>
            </a:extLst>
          </p:cNvPr>
          <p:cNvSpPr/>
          <p:nvPr/>
        </p:nvSpPr>
        <p:spPr>
          <a:xfrm>
            <a:off x="6721564" y="4765944"/>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49" name="Uttryckssymbol 48">
            <a:extLst>
              <a:ext uri="{FF2B5EF4-FFF2-40B4-BE49-F238E27FC236}">
                <a16:creationId xmlns:a16="http://schemas.microsoft.com/office/drawing/2014/main" id="{42390E08-635D-B8C9-4084-280EBEBDB75F}"/>
              </a:ext>
            </a:extLst>
          </p:cNvPr>
          <p:cNvSpPr/>
          <p:nvPr/>
        </p:nvSpPr>
        <p:spPr>
          <a:xfrm>
            <a:off x="6293308" y="4727711"/>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0" name="Uttryckssymbol 49">
            <a:extLst>
              <a:ext uri="{FF2B5EF4-FFF2-40B4-BE49-F238E27FC236}">
                <a16:creationId xmlns:a16="http://schemas.microsoft.com/office/drawing/2014/main" id="{76D5732A-131C-742A-284B-B19456E4A5FB}"/>
              </a:ext>
            </a:extLst>
          </p:cNvPr>
          <p:cNvSpPr/>
          <p:nvPr/>
        </p:nvSpPr>
        <p:spPr>
          <a:xfrm>
            <a:off x="7444693" y="4294436"/>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1" name="Uttryckssymbol 50">
            <a:extLst>
              <a:ext uri="{FF2B5EF4-FFF2-40B4-BE49-F238E27FC236}">
                <a16:creationId xmlns:a16="http://schemas.microsoft.com/office/drawing/2014/main" id="{F046DD67-C993-7AA0-B043-926585EB0D66}"/>
              </a:ext>
            </a:extLst>
          </p:cNvPr>
          <p:cNvSpPr/>
          <p:nvPr/>
        </p:nvSpPr>
        <p:spPr>
          <a:xfrm>
            <a:off x="6026954" y="4527576"/>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2" name="Uttryckssymbol 51">
            <a:extLst>
              <a:ext uri="{FF2B5EF4-FFF2-40B4-BE49-F238E27FC236}">
                <a16:creationId xmlns:a16="http://schemas.microsoft.com/office/drawing/2014/main" id="{D46256D8-711B-1969-336B-AE4333C8069A}"/>
              </a:ext>
            </a:extLst>
          </p:cNvPr>
          <p:cNvSpPr/>
          <p:nvPr/>
        </p:nvSpPr>
        <p:spPr>
          <a:xfrm>
            <a:off x="7292225" y="3848054"/>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3" name="Uttryckssymbol 52">
            <a:extLst>
              <a:ext uri="{FF2B5EF4-FFF2-40B4-BE49-F238E27FC236}">
                <a16:creationId xmlns:a16="http://schemas.microsoft.com/office/drawing/2014/main" id="{5059B734-04CB-561B-8A9A-C3D6AD26243A}"/>
              </a:ext>
            </a:extLst>
          </p:cNvPr>
          <p:cNvSpPr/>
          <p:nvPr/>
        </p:nvSpPr>
        <p:spPr>
          <a:xfrm>
            <a:off x="5844495" y="4268152"/>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4" name="Uttryckssymbol 53">
            <a:extLst>
              <a:ext uri="{FF2B5EF4-FFF2-40B4-BE49-F238E27FC236}">
                <a16:creationId xmlns:a16="http://schemas.microsoft.com/office/drawing/2014/main" id="{983D48EC-5AC0-BB3B-75AA-D0BEF80AB834}"/>
              </a:ext>
            </a:extLst>
          </p:cNvPr>
          <p:cNvSpPr/>
          <p:nvPr/>
        </p:nvSpPr>
        <p:spPr>
          <a:xfrm>
            <a:off x="7031537" y="3539042"/>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5" name="Uttryckssymbol 54">
            <a:extLst>
              <a:ext uri="{FF2B5EF4-FFF2-40B4-BE49-F238E27FC236}">
                <a16:creationId xmlns:a16="http://schemas.microsoft.com/office/drawing/2014/main" id="{76B01E7C-78C5-CD0B-1752-E4820A3167A7}"/>
              </a:ext>
            </a:extLst>
          </p:cNvPr>
          <p:cNvSpPr/>
          <p:nvPr/>
        </p:nvSpPr>
        <p:spPr>
          <a:xfrm>
            <a:off x="6776299" y="3267861"/>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6" name="Uttryckssymbol 55">
            <a:extLst>
              <a:ext uri="{FF2B5EF4-FFF2-40B4-BE49-F238E27FC236}">
                <a16:creationId xmlns:a16="http://schemas.microsoft.com/office/drawing/2014/main" id="{2D89E241-7E9C-3419-B3E8-411DB9B56B81}"/>
              </a:ext>
            </a:extLst>
          </p:cNvPr>
          <p:cNvSpPr/>
          <p:nvPr/>
        </p:nvSpPr>
        <p:spPr>
          <a:xfrm>
            <a:off x="5572692" y="3989659"/>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7" name="Uttryckssymbol 56">
            <a:extLst>
              <a:ext uri="{FF2B5EF4-FFF2-40B4-BE49-F238E27FC236}">
                <a16:creationId xmlns:a16="http://schemas.microsoft.com/office/drawing/2014/main" id="{513D0019-56DF-4045-8FA4-60069A5D6965}"/>
              </a:ext>
            </a:extLst>
          </p:cNvPr>
          <p:cNvSpPr/>
          <p:nvPr/>
        </p:nvSpPr>
        <p:spPr>
          <a:xfrm>
            <a:off x="5359820" y="3758122"/>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8" name="Uttryckssymbol 57">
            <a:extLst>
              <a:ext uri="{FF2B5EF4-FFF2-40B4-BE49-F238E27FC236}">
                <a16:creationId xmlns:a16="http://schemas.microsoft.com/office/drawing/2014/main" id="{115E9031-CD1A-C3D0-ACA6-27BC41CEFB36}"/>
              </a:ext>
            </a:extLst>
          </p:cNvPr>
          <p:cNvSpPr/>
          <p:nvPr/>
        </p:nvSpPr>
        <p:spPr>
          <a:xfrm>
            <a:off x="7126541" y="4194444"/>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9" name="Uttryckssymbol 58">
            <a:extLst>
              <a:ext uri="{FF2B5EF4-FFF2-40B4-BE49-F238E27FC236}">
                <a16:creationId xmlns:a16="http://schemas.microsoft.com/office/drawing/2014/main" id="{AF028855-F128-2CF3-0F51-16561481D6BE}"/>
              </a:ext>
            </a:extLst>
          </p:cNvPr>
          <p:cNvSpPr/>
          <p:nvPr/>
        </p:nvSpPr>
        <p:spPr>
          <a:xfrm>
            <a:off x="6876969" y="3946514"/>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0" name="Uttryckssymbol 59">
            <a:extLst>
              <a:ext uri="{FF2B5EF4-FFF2-40B4-BE49-F238E27FC236}">
                <a16:creationId xmlns:a16="http://schemas.microsoft.com/office/drawing/2014/main" id="{B809E313-00A6-7AE9-B9D0-E4A4A4AF8EF3}"/>
              </a:ext>
            </a:extLst>
          </p:cNvPr>
          <p:cNvSpPr/>
          <p:nvPr/>
        </p:nvSpPr>
        <p:spPr>
          <a:xfrm>
            <a:off x="6682345" y="3692001"/>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1" name="Uttryckssymbol 60">
            <a:extLst>
              <a:ext uri="{FF2B5EF4-FFF2-40B4-BE49-F238E27FC236}">
                <a16:creationId xmlns:a16="http://schemas.microsoft.com/office/drawing/2014/main" id="{8754D1D0-5275-9816-4DE0-ED59781014CB}"/>
              </a:ext>
            </a:extLst>
          </p:cNvPr>
          <p:cNvSpPr/>
          <p:nvPr/>
        </p:nvSpPr>
        <p:spPr>
          <a:xfrm>
            <a:off x="6487721" y="3444710"/>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2" name="Uttryckssymbol 61">
            <a:extLst>
              <a:ext uri="{FF2B5EF4-FFF2-40B4-BE49-F238E27FC236}">
                <a16:creationId xmlns:a16="http://schemas.microsoft.com/office/drawing/2014/main" id="{F76BC897-C4E6-CC6E-E318-2798157AAFC0}"/>
              </a:ext>
            </a:extLst>
          </p:cNvPr>
          <p:cNvSpPr/>
          <p:nvPr/>
        </p:nvSpPr>
        <p:spPr>
          <a:xfrm>
            <a:off x="6202075" y="3258416"/>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3" name="Uttryckssymbol 62">
            <a:extLst>
              <a:ext uri="{FF2B5EF4-FFF2-40B4-BE49-F238E27FC236}">
                <a16:creationId xmlns:a16="http://schemas.microsoft.com/office/drawing/2014/main" id="{D66988C1-DEDC-2537-32DB-9E3CBA45D04A}"/>
              </a:ext>
            </a:extLst>
          </p:cNvPr>
          <p:cNvSpPr/>
          <p:nvPr/>
        </p:nvSpPr>
        <p:spPr>
          <a:xfrm>
            <a:off x="7488737" y="4989080"/>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4" name="Uttryckssymbol 63">
            <a:extLst>
              <a:ext uri="{FF2B5EF4-FFF2-40B4-BE49-F238E27FC236}">
                <a16:creationId xmlns:a16="http://schemas.microsoft.com/office/drawing/2014/main" id="{F2C0AF0F-6747-13EA-F86A-1B2D18AC5C7B}"/>
              </a:ext>
            </a:extLst>
          </p:cNvPr>
          <p:cNvSpPr/>
          <p:nvPr/>
        </p:nvSpPr>
        <p:spPr>
          <a:xfrm>
            <a:off x="7260137" y="4765944"/>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5" name="Uttryckssymbol 64">
            <a:extLst>
              <a:ext uri="{FF2B5EF4-FFF2-40B4-BE49-F238E27FC236}">
                <a16:creationId xmlns:a16="http://schemas.microsoft.com/office/drawing/2014/main" id="{7E5F987B-7F35-560A-5667-23341BE3F006}"/>
              </a:ext>
            </a:extLst>
          </p:cNvPr>
          <p:cNvSpPr/>
          <p:nvPr/>
        </p:nvSpPr>
        <p:spPr>
          <a:xfrm>
            <a:off x="7058801" y="4515917"/>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6" name="Uttryckssymbol 65">
            <a:extLst>
              <a:ext uri="{FF2B5EF4-FFF2-40B4-BE49-F238E27FC236}">
                <a16:creationId xmlns:a16="http://schemas.microsoft.com/office/drawing/2014/main" id="{5401AEEE-5822-A7AB-2C19-32B14B88AEFD}"/>
              </a:ext>
            </a:extLst>
          </p:cNvPr>
          <p:cNvSpPr/>
          <p:nvPr/>
        </p:nvSpPr>
        <p:spPr>
          <a:xfrm>
            <a:off x="6814472" y="4275410"/>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7" name="Uttryckssymbol 66">
            <a:extLst>
              <a:ext uri="{FF2B5EF4-FFF2-40B4-BE49-F238E27FC236}">
                <a16:creationId xmlns:a16="http://schemas.microsoft.com/office/drawing/2014/main" id="{CA940758-8A70-739E-EA98-5EEB84F06860}"/>
              </a:ext>
            </a:extLst>
          </p:cNvPr>
          <p:cNvSpPr/>
          <p:nvPr/>
        </p:nvSpPr>
        <p:spPr>
          <a:xfrm>
            <a:off x="6578533" y="4010813"/>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8" name="Uttryckssymbol 67">
            <a:extLst>
              <a:ext uri="{FF2B5EF4-FFF2-40B4-BE49-F238E27FC236}">
                <a16:creationId xmlns:a16="http://schemas.microsoft.com/office/drawing/2014/main" id="{3F7A2DD2-CF1F-8EE3-CE30-1E581A9BDA77}"/>
              </a:ext>
            </a:extLst>
          </p:cNvPr>
          <p:cNvSpPr/>
          <p:nvPr/>
        </p:nvSpPr>
        <p:spPr>
          <a:xfrm>
            <a:off x="6365661" y="3758123"/>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9" name="Uttryckssymbol 68">
            <a:extLst>
              <a:ext uri="{FF2B5EF4-FFF2-40B4-BE49-F238E27FC236}">
                <a16:creationId xmlns:a16="http://schemas.microsoft.com/office/drawing/2014/main" id="{6FB62AA1-C8D7-616A-A5C1-4B0F3BD0501B}"/>
              </a:ext>
            </a:extLst>
          </p:cNvPr>
          <p:cNvSpPr/>
          <p:nvPr/>
        </p:nvSpPr>
        <p:spPr>
          <a:xfrm>
            <a:off x="6164325" y="3547103"/>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0" name="Uttryckssymbol 69">
            <a:extLst>
              <a:ext uri="{FF2B5EF4-FFF2-40B4-BE49-F238E27FC236}">
                <a16:creationId xmlns:a16="http://schemas.microsoft.com/office/drawing/2014/main" id="{0707F3F1-1CDD-49D1-828D-A7D78EFA50D4}"/>
              </a:ext>
            </a:extLst>
          </p:cNvPr>
          <p:cNvSpPr/>
          <p:nvPr/>
        </p:nvSpPr>
        <p:spPr>
          <a:xfrm>
            <a:off x="5921045" y="3330410"/>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1" name="Pratbubbla: oval 33">
            <a:extLst>
              <a:ext uri="{FF2B5EF4-FFF2-40B4-BE49-F238E27FC236}">
                <a16:creationId xmlns:a16="http://schemas.microsoft.com/office/drawing/2014/main" id="{51C44C7A-7D32-8C6B-9A34-9B93C30372D2}"/>
              </a:ext>
            </a:extLst>
          </p:cNvPr>
          <p:cNvSpPr/>
          <p:nvPr/>
        </p:nvSpPr>
        <p:spPr>
          <a:xfrm>
            <a:off x="1934295" y="2602573"/>
            <a:ext cx="1340141" cy="45929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b="1" dirty="0">
                <a:solidFill>
                  <a:schemeClr val="tx1"/>
                </a:solidFill>
              </a:rPr>
              <a:t>Hur mycket kan ni jobba för idag?</a:t>
            </a:r>
          </a:p>
        </p:txBody>
      </p:sp>
      <p:sp>
        <p:nvSpPr>
          <p:cNvPr id="72" name="Pratbubbla: oval 34">
            <a:extLst>
              <a:ext uri="{FF2B5EF4-FFF2-40B4-BE49-F238E27FC236}">
                <a16:creationId xmlns:a16="http://schemas.microsoft.com/office/drawing/2014/main" id="{EE30FDBF-A8E3-F75F-8266-D3246F447B68}"/>
              </a:ext>
            </a:extLst>
          </p:cNvPr>
          <p:cNvSpPr/>
          <p:nvPr/>
        </p:nvSpPr>
        <p:spPr>
          <a:xfrm>
            <a:off x="6950164" y="3118793"/>
            <a:ext cx="504373" cy="25979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tx1"/>
                </a:solidFill>
              </a:rPr>
              <a:t>100</a:t>
            </a:r>
          </a:p>
        </p:txBody>
      </p:sp>
      <p:sp>
        <p:nvSpPr>
          <p:cNvPr id="73" name="Pratbubbla: oval 35">
            <a:extLst>
              <a:ext uri="{FF2B5EF4-FFF2-40B4-BE49-F238E27FC236}">
                <a16:creationId xmlns:a16="http://schemas.microsoft.com/office/drawing/2014/main" id="{71C3BCDF-8BD3-3FE9-A49B-25D2C2B5813C}"/>
              </a:ext>
            </a:extLst>
          </p:cNvPr>
          <p:cNvSpPr/>
          <p:nvPr/>
        </p:nvSpPr>
        <p:spPr>
          <a:xfrm>
            <a:off x="5739702" y="4002863"/>
            <a:ext cx="483625" cy="25979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tx1"/>
                </a:solidFill>
              </a:rPr>
              <a:t>50</a:t>
            </a:r>
          </a:p>
        </p:txBody>
      </p:sp>
      <p:sp>
        <p:nvSpPr>
          <p:cNvPr id="74" name="Pratbubbla: oval 36">
            <a:extLst>
              <a:ext uri="{FF2B5EF4-FFF2-40B4-BE49-F238E27FC236}">
                <a16:creationId xmlns:a16="http://schemas.microsoft.com/office/drawing/2014/main" id="{ED0D1F8A-CF45-4A0B-5546-B6334EFA021A}"/>
              </a:ext>
            </a:extLst>
          </p:cNvPr>
          <p:cNvSpPr/>
          <p:nvPr/>
        </p:nvSpPr>
        <p:spPr>
          <a:xfrm>
            <a:off x="6682345" y="4509025"/>
            <a:ext cx="483625" cy="25979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tx1"/>
                </a:solidFill>
              </a:rPr>
              <a:t>90</a:t>
            </a:r>
          </a:p>
        </p:txBody>
      </p:sp>
      <p:sp>
        <p:nvSpPr>
          <p:cNvPr id="75" name="Pratbubbla: oval 37">
            <a:extLst>
              <a:ext uri="{FF2B5EF4-FFF2-40B4-BE49-F238E27FC236}">
                <a16:creationId xmlns:a16="http://schemas.microsoft.com/office/drawing/2014/main" id="{131E2ABC-097A-DDDC-2C12-851B380F1D9D}"/>
              </a:ext>
            </a:extLst>
          </p:cNvPr>
          <p:cNvSpPr/>
          <p:nvPr/>
        </p:nvSpPr>
        <p:spPr>
          <a:xfrm>
            <a:off x="7584654" y="4100890"/>
            <a:ext cx="483625" cy="25979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tx1"/>
                </a:solidFill>
              </a:rPr>
              <a:t>30</a:t>
            </a:r>
          </a:p>
        </p:txBody>
      </p:sp>
      <p:sp>
        <p:nvSpPr>
          <p:cNvPr id="76" name="Pratbubbla: oval 38">
            <a:extLst>
              <a:ext uri="{FF2B5EF4-FFF2-40B4-BE49-F238E27FC236}">
                <a16:creationId xmlns:a16="http://schemas.microsoft.com/office/drawing/2014/main" id="{C8537227-F46E-6277-A5B9-A37F91818A2C}"/>
              </a:ext>
            </a:extLst>
          </p:cNvPr>
          <p:cNvSpPr/>
          <p:nvPr/>
        </p:nvSpPr>
        <p:spPr>
          <a:xfrm>
            <a:off x="7626944" y="4740818"/>
            <a:ext cx="483625" cy="25979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tx1"/>
                </a:solidFill>
              </a:rPr>
              <a:t>60</a:t>
            </a:r>
          </a:p>
        </p:txBody>
      </p:sp>
      <p:sp>
        <p:nvSpPr>
          <p:cNvPr id="77" name="Pratbubbla: oval 39">
            <a:extLst>
              <a:ext uri="{FF2B5EF4-FFF2-40B4-BE49-F238E27FC236}">
                <a16:creationId xmlns:a16="http://schemas.microsoft.com/office/drawing/2014/main" id="{AA32A30D-0548-D439-8065-B918EC04ECBD}"/>
              </a:ext>
            </a:extLst>
          </p:cNvPr>
          <p:cNvSpPr/>
          <p:nvPr/>
        </p:nvSpPr>
        <p:spPr>
          <a:xfrm>
            <a:off x="6293308" y="3943757"/>
            <a:ext cx="517597" cy="25979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tx1"/>
                </a:solidFill>
              </a:rPr>
              <a:t>150</a:t>
            </a:r>
          </a:p>
        </p:txBody>
      </p:sp>
      <p:sp>
        <p:nvSpPr>
          <p:cNvPr id="78" name="Pratbubbla: oval 40">
            <a:extLst>
              <a:ext uri="{FF2B5EF4-FFF2-40B4-BE49-F238E27FC236}">
                <a16:creationId xmlns:a16="http://schemas.microsoft.com/office/drawing/2014/main" id="{00360DF7-BC93-7D91-79A6-637FD01E57B4}"/>
              </a:ext>
            </a:extLst>
          </p:cNvPr>
          <p:cNvSpPr/>
          <p:nvPr/>
        </p:nvSpPr>
        <p:spPr>
          <a:xfrm>
            <a:off x="6340284" y="3017033"/>
            <a:ext cx="521377" cy="25979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tx1"/>
                </a:solidFill>
              </a:rPr>
              <a:t>120</a:t>
            </a:r>
          </a:p>
        </p:txBody>
      </p:sp>
      <p:sp>
        <p:nvSpPr>
          <p:cNvPr id="79" name="Pratbubbla: oval 41">
            <a:extLst>
              <a:ext uri="{FF2B5EF4-FFF2-40B4-BE49-F238E27FC236}">
                <a16:creationId xmlns:a16="http://schemas.microsoft.com/office/drawing/2014/main" id="{4571183D-05B7-D601-B43E-48E1159EF983}"/>
              </a:ext>
            </a:extLst>
          </p:cNvPr>
          <p:cNvSpPr/>
          <p:nvPr/>
        </p:nvSpPr>
        <p:spPr>
          <a:xfrm>
            <a:off x="5553470" y="3171579"/>
            <a:ext cx="483625" cy="259796"/>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800" b="1" dirty="0">
                <a:solidFill>
                  <a:schemeClr val="tx1"/>
                </a:solidFill>
              </a:rPr>
              <a:t>25</a:t>
            </a:r>
          </a:p>
        </p:txBody>
      </p:sp>
    </p:spTree>
    <p:extLst>
      <p:ext uri="{BB962C8B-B14F-4D97-AF65-F5344CB8AC3E}">
        <p14:creationId xmlns:p14="http://schemas.microsoft.com/office/powerpoint/2010/main" val="330047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randombar(horizontal)">
                                      <p:cBhvr>
                                        <p:cTn id="19" dur="500"/>
                                        <p:tgtEl>
                                          <p:spTgt spid="4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randombar(horizontal)">
                                      <p:cBhvr>
                                        <p:cTn id="25" dur="500"/>
                                        <p:tgtEl>
                                          <p:spTgt spid="4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randombar(horizontal)">
                                      <p:cBhvr>
                                        <p:cTn id="28" dur="500"/>
                                        <p:tgtEl>
                                          <p:spTgt spid="4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randombar(horizontal)">
                                      <p:cBhvr>
                                        <p:cTn id="31" dur="500"/>
                                        <p:tgtEl>
                                          <p:spTgt spid="4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randombar(horizontal)">
                                      <p:cBhvr>
                                        <p:cTn id="34" dur="500"/>
                                        <p:tgtEl>
                                          <p:spTgt spid="49"/>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randombar(horizontal)">
                                      <p:cBhvr>
                                        <p:cTn id="37" dur="500"/>
                                        <p:tgtEl>
                                          <p:spTgt spid="5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randombar(horizontal)">
                                      <p:cBhvr>
                                        <p:cTn id="40" dur="500"/>
                                        <p:tgtEl>
                                          <p:spTgt spid="51"/>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randombar(horizontal)">
                                      <p:cBhvr>
                                        <p:cTn id="43" dur="500"/>
                                        <p:tgtEl>
                                          <p:spTgt spid="52"/>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randombar(horizontal)">
                                      <p:cBhvr>
                                        <p:cTn id="46" dur="500"/>
                                        <p:tgtEl>
                                          <p:spTgt spid="5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randombar(horizontal)">
                                      <p:cBhvr>
                                        <p:cTn id="49" dur="500"/>
                                        <p:tgtEl>
                                          <p:spTgt spid="5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randombar(horizontal)">
                                      <p:cBhvr>
                                        <p:cTn id="52" dur="500"/>
                                        <p:tgtEl>
                                          <p:spTgt spid="55"/>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randombar(horizontal)">
                                      <p:cBhvr>
                                        <p:cTn id="55" dur="500"/>
                                        <p:tgtEl>
                                          <p:spTgt spid="56"/>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randombar(horizontal)">
                                      <p:cBhvr>
                                        <p:cTn id="58" dur="500"/>
                                        <p:tgtEl>
                                          <p:spTgt spid="57"/>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randombar(horizontal)">
                                      <p:cBhvr>
                                        <p:cTn id="64" dur="500"/>
                                        <p:tgtEl>
                                          <p:spTgt spid="59"/>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randombar(horizontal)">
                                      <p:cBhvr>
                                        <p:cTn id="67" dur="500"/>
                                        <p:tgtEl>
                                          <p:spTgt spid="60"/>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randombar(horizontal)">
                                      <p:cBhvr>
                                        <p:cTn id="70" dur="500"/>
                                        <p:tgtEl>
                                          <p:spTgt spid="61"/>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randombar(horizontal)">
                                      <p:cBhvr>
                                        <p:cTn id="73" dur="500"/>
                                        <p:tgtEl>
                                          <p:spTgt spid="62"/>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randombar(horizontal)">
                                      <p:cBhvr>
                                        <p:cTn id="76" dur="500"/>
                                        <p:tgtEl>
                                          <p:spTgt spid="63"/>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animEffect transition="in" filter="randombar(horizontal)">
                                      <p:cBhvr>
                                        <p:cTn id="79" dur="500"/>
                                        <p:tgtEl>
                                          <p:spTgt spid="6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65"/>
                                        </p:tgtEl>
                                        <p:attrNameLst>
                                          <p:attrName>style.visibility</p:attrName>
                                        </p:attrNameLst>
                                      </p:cBhvr>
                                      <p:to>
                                        <p:strVal val="visible"/>
                                      </p:to>
                                    </p:set>
                                    <p:animEffect transition="in" filter="randombar(horizontal)">
                                      <p:cBhvr>
                                        <p:cTn id="82" dur="500"/>
                                        <p:tgtEl>
                                          <p:spTgt spid="65"/>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randombar(horizontal)">
                                      <p:cBhvr>
                                        <p:cTn id="85" dur="500"/>
                                        <p:tgtEl>
                                          <p:spTgt spid="66"/>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67"/>
                                        </p:tgtEl>
                                        <p:attrNameLst>
                                          <p:attrName>style.visibility</p:attrName>
                                        </p:attrNameLst>
                                      </p:cBhvr>
                                      <p:to>
                                        <p:strVal val="visible"/>
                                      </p:to>
                                    </p:set>
                                    <p:animEffect transition="in" filter="randombar(horizontal)">
                                      <p:cBhvr>
                                        <p:cTn id="88" dur="500"/>
                                        <p:tgtEl>
                                          <p:spTgt spid="67"/>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randombar(horizontal)">
                                      <p:cBhvr>
                                        <p:cTn id="91" dur="500"/>
                                        <p:tgtEl>
                                          <p:spTgt spid="68"/>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randombar(horizontal)">
                                      <p:cBhvr>
                                        <p:cTn id="94" dur="500"/>
                                        <p:tgtEl>
                                          <p:spTgt spid="69"/>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randombar(horizontal)">
                                      <p:cBhvr>
                                        <p:cTn id="97" dur="500"/>
                                        <p:tgtEl>
                                          <p:spTgt spid="70"/>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71"/>
                                        </p:tgtEl>
                                        <p:attrNameLst>
                                          <p:attrName>style.visibility</p:attrName>
                                        </p:attrNameLst>
                                      </p:cBhvr>
                                      <p:to>
                                        <p:strVal val="visible"/>
                                      </p:to>
                                    </p:set>
                                    <p:anim calcmode="lin" valueType="num">
                                      <p:cBhvr>
                                        <p:cTn id="102" dur="500" fill="hold"/>
                                        <p:tgtEl>
                                          <p:spTgt spid="71"/>
                                        </p:tgtEl>
                                        <p:attrNameLst>
                                          <p:attrName>ppt_w</p:attrName>
                                        </p:attrNameLst>
                                      </p:cBhvr>
                                      <p:tavLst>
                                        <p:tav tm="0">
                                          <p:val>
                                            <p:fltVal val="0"/>
                                          </p:val>
                                        </p:tav>
                                        <p:tav tm="100000">
                                          <p:val>
                                            <p:strVal val="#ppt_w"/>
                                          </p:val>
                                        </p:tav>
                                      </p:tavLst>
                                    </p:anim>
                                    <p:anim calcmode="lin" valueType="num">
                                      <p:cBhvr>
                                        <p:cTn id="103" dur="500" fill="hold"/>
                                        <p:tgtEl>
                                          <p:spTgt spid="71"/>
                                        </p:tgtEl>
                                        <p:attrNameLst>
                                          <p:attrName>ppt_h</p:attrName>
                                        </p:attrNameLst>
                                      </p:cBhvr>
                                      <p:tavLst>
                                        <p:tav tm="0">
                                          <p:val>
                                            <p:fltVal val="0"/>
                                          </p:val>
                                        </p:tav>
                                        <p:tav tm="100000">
                                          <p:val>
                                            <p:strVal val="#ppt_h"/>
                                          </p:val>
                                        </p:tav>
                                      </p:tavLst>
                                    </p:anim>
                                    <p:animEffect transition="in" filter="fade">
                                      <p:cBhvr>
                                        <p:cTn id="104" dur="500"/>
                                        <p:tgtEl>
                                          <p:spTgt spid="71"/>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72"/>
                                        </p:tgtEl>
                                        <p:attrNameLst>
                                          <p:attrName>style.visibility</p:attrName>
                                        </p:attrNameLst>
                                      </p:cBhvr>
                                      <p:to>
                                        <p:strVal val="visible"/>
                                      </p:to>
                                    </p:set>
                                    <p:anim calcmode="lin" valueType="num">
                                      <p:cBhvr>
                                        <p:cTn id="109" dur="500" fill="hold"/>
                                        <p:tgtEl>
                                          <p:spTgt spid="72"/>
                                        </p:tgtEl>
                                        <p:attrNameLst>
                                          <p:attrName>ppt_w</p:attrName>
                                        </p:attrNameLst>
                                      </p:cBhvr>
                                      <p:tavLst>
                                        <p:tav tm="0">
                                          <p:val>
                                            <p:fltVal val="0"/>
                                          </p:val>
                                        </p:tav>
                                        <p:tav tm="100000">
                                          <p:val>
                                            <p:strVal val="#ppt_w"/>
                                          </p:val>
                                        </p:tav>
                                      </p:tavLst>
                                    </p:anim>
                                    <p:anim calcmode="lin" valueType="num">
                                      <p:cBhvr>
                                        <p:cTn id="110" dur="500" fill="hold"/>
                                        <p:tgtEl>
                                          <p:spTgt spid="72"/>
                                        </p:tgtEl>
                                        <p:attrNameLst>
                                          <p:attrName>ppt_h</p:attrName>
                                        </p:attrNameLst>
                                      </p:cBhvr>
                                      <p:tavLst>
                                        <p:tav tm="0">
                                          <p:val>
                                            <p:fltVal val="0"/>
                                          </p:val>
                                        </p:tav>
                                        <p:tav tm="100000">
                                          <p:val>
                                            <p:strVal val="#ppt_h"/>
                                          </p:val>
                                        </p:tav>
                                      </p:tavLst>
                                    </p:anim>
                                    <p:animEffect transition="in" filter="fade">
                                      <p:cBhvr>
                                        <p:cTn id="111" dur="500"/>
                                        <p:tgtEl>
                                          <p:spTgt spid="72"/>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73"/>
                                        </p:tgtEl>
                                        <p:attrNameLst>
                                          <p:attrName>style.visibility</p:attrName>
                                        </p:attrNameLst>
                                      </p:cBhvr>
                                      <p:to>
                                        <p:strVal val="visible"/>
                                      </p:to>
                                    </p:set>
                                    <p:anim calcmode="lin" valueType="num">
                                      <p:cBhvr>
                                        <p:cTn id="114" dur="500" fill="hold"/>
                                        <p:tgtEl>
                                          <p:spTgt spid="73"/>
                                        </p:tgtEl>
                                        <p:attrNameLst>
                                          <p:attrName>ppt_w</p:attrName>
                                        </p:attrNameLst>
                                      </p:cBhvr>
                                      <p:tavLst>
                                        <p:tav tm="0">
                                          <p:val>
                                            <p:fltVal val="0"/>
                                          </p:val>
                                        </p:tav>
                                        <p:tav tm="100000">
                                          <p:val>
                                            <p:strVal val="#ppt_w"/>
                                          </p:val>
                                        </p:tav>
                                      </p:tavLst>
                                    </p:anim>
                                    <p:anim calcmode="lin" valueType="num">
                                      <p:cBhvr>
                                        <p:cTn id="115" dur="500" fill="hold"/>
                                        <p:tgtEl>
                                          <p:spTgt spid="73"/>
                                        </p:tgtEl>
                                        <p:attrNameLst>
                                          <p:attrName>ppt_h</p:attrName>
                                        </p:attrNameLst>
                                      </p:cBhvr>
                                      <p:tavLst>
                                        <p:tav tm="0">
                                          <p:val>
                                            <p:fltVal val="0"/>
                                          </p:val>
                                        </p:tav>
                                        <p:tav tm="100000">
                                          <p:val>
                                            <p:strVal val="#ppt_h"/>
                                          </p:val>
                                        </p:tav>
                                      </p:tavLst>
                                    </p:anim>
                                    <p:animEffect transition="in" filter="fade">
                                      <p:cBhvr>
                                        <p:cTn id="116" dur="500"/>
                                        <p:tgtEl>
                                          <p:spTgt spid="73"/>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 calcmode="lin" valueType="num">
                                      <p:cBhvr>
                                        <p:cTn id="119" dur="500" fill="hold"/>
                                        <p:tgtEl>
                                          <p:spTgt spid="74"/>
                                        </p:tgtEl>
                                        <p:attrNameLst>
                                          <p:attrName>ppt_w</p:attrName>
                                        </p:attrNameLst>
                                      </p:cBhvr>
                                      <p:tavLst>
                                        <p:tav tm="0">
                                          <p:val>
                                            <p:fltVal val="0"/>
                                          </p:val>
                                        </p:tav>
                                        <p:tav tm="100000">
                                          <p:val>
                                            <p:strVal val="#ppt_w"/>
                                          </p:val>
                                        </p:tav>
                                      </p:tavLst>
                                    </p:anim>
                                    <p:anim calcmode="lin" valueType="num">
                                      <p:cBhvr>
                                        <p:cTn id="120" dur="500" fill="hold"/>
                                        <p:tgtEl>
                                          <p:spTgt spid="74"/>
                                        </p:tgtEl>
                                        <p:attrNameLst>
                                          <p:attrName>ppt_h</p:attrName>
                                        </p:attrNameLst>
                                      </p:cBhvr>
                                      <p:tavLst>
                                        <p:tav tm="0">
                                          <p:val>
                                            <p:fltVal val="0"/>
                                          </p:val>
                                        </p:tav>
                                        <p:tav tm="100000">
                                          <p:val>
                                            <p:strVal val="#ppt_h"/>
                                          </p:val>
                                        </p:tav>
                                      </p:tavLst>
                                    </p:anim>
                                    <p:animEffect transition="in" filter="fade">
                                      <p:cBhvr>
                                        <p:cTn id="121" dur="500"/>
                                        <p:tgtEl>
                                          <p:spTgt spid="74"/>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75"/>
                                        </p:tgtEl>
                                        <p:attrNameLst>
                                          <p:attrName>style.visibility</p:attrName>
                                        </p:attrNameLst>
                                      </p:cBhvr>
                                      <p:to>
                                        <p:strVal val="visible"/>
                                      </p:to>
                                    </p:set>
                                    <p:anim calcmode="lin" valueType="num">
                                      <p:cBhvr>
                                        <p:cTn id="124" dur="500" fill="hold"/>
                                        <p:tgtEl>
                                          <p:spTgt spid="75"/>
                                        </p:tgtEl>
                                        <p:attrNameLst>
                                          <p:attrName>ppt_w</p:attrName>
                                        </p:attrNameLst>
                                      </p:cBhvr>
                                      <p:tavLst>
                                        <p:tav tm="0">
                                          <p:val>
                                            <p:fltVal val="0"/>
                                          </p:val>
                                        </p:tav>
                                        <p:tav tm="100000">
                                          <p:val>
                                            <p:strVal val="#ppt_w"/>
                                          </p:val>
                                        </p:tav>
                                      </p:tavLst>
                                    </p:anim>
                                    <p:anim calcmode="lin" valueType="num">
                                      <p:cBhvr>
                                        <p:cTn id="125" dur="500" fill="hold"/>
                                        <p:tgtEl>
                                          <p:spTgt spid="75"/>
                                        </p:tgtEl>
                                        <p:attrNameLst>
                                          <p:attrName>ppt_h</p:attrName>
                                        </p:attrNameLst>
                                      </p:cBhvr>
                                      <p:tavLst>
                                        <p:tav tm="0">
                                          <p:val>
                                            <p:fltVal val="0"/>
                                          </p:val>
                                        </p:tav>
                                        <p:tav tm="100000">
                                          <p:val>
                                            <p:strVal val="#ppt_h"/>
                                          </p:val>
                                        </p:tav>
                                      </p:tavLst>
                                    </p:anim>
                                    <p:animEffect transition="in" filter="fade">
                                      <p:cBhvr>
                                        <p:cTn id="126" dur="500"/>
                                        <p:tgtEl>
                                          <p:spTgt spid="75"/>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76"/>
                                        </p:tgtEl>
                                        <p:attrNameLst>
                                          <p:attrName>style.visibility</p:attrName>
                                        </p:attrNameLst>
                                      </p:cBhvr>
                                      <p:to>
                                        <p:strVal val="visible"/>
                                      </p:to>
                                    </p:set>
                                    <p:anim calcmode="lin" valueType="num">
                                      <p:cBhvr>
                                        <p:cTn id="129" dur="500" fill="hold"/>
                                        <p:tgtEl>
                                          <p:spTgt spid="76"/>
                                        </p:tgtEl>
                                        <p:attrNameLst>
                                          <p:attrName>ppt_w</p:attrName>
                                        </p:attrNameLst>
                                      </p:cBhvr>
                                      <p:tavLst>
                                        <p:tav tm="0">
                                          <p:val>
                                            <p:fltVal val="0"/>
                                          </p:val>
                                        </p:tav>
                                        <p:tav tm="100000">
                                          <p:val>
                                            <p:strVal val="#ppt_w"/>
                                          </p:val>
                                        </p:tav>
                                      </p:tavLst>
                                    </p:anim>
                                    <p:anim calcmode="lin" valueType="num">
                                      <p:cBhvr>
                                        <p:cTn id="130" dur="500" fill="hold"/>
                                        <p:tgtEl>
                                          <p:spTgt spid="76"/>
                                        </p:tgtEl>
                                        <p:attrNameLst>
                                          <p:attrName>ppt_h</p:attrName>
                                        </p:attrNameLst>
                                      </p:cBhvr>
                                      <p:tavLst>
                                        <p:tav tm="0">
                                          <p:val>
                                            <p:fltVal val="0"/>
                                          </p:val>
                                        </p:tav>
                                        <p:tav tm="100000">
                                          <p:val>
                                            <p:strVal val="#ppt_h"/>
                                          </p:val>
                                        </p:tav>
                                      </p:tavLst>
                                    </p:anim>
                                    <p:animEffect transition="in" filter="fade">
                                      <p:cBhvr>
                                        <p:cTn id="131" dur="500"/>
                                        <p:tgtEl>
                                          <p:spTgt spid="7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7"/>
                                        </p:tgtEl>
                                        <p:attrNameLst>
                                          <p:attrName>style.visibility</p:attrName>
                                        </p:attrNameLst>
                                      </p:cBhvr>
                                      <p:to>
                                        <p:strVal val="visible"/>
                                      </p:to>
                                    </p:set>
                                    <p:anim calcmode="lin" valueType="num">
                                      <p:cBhvr>
                                        <p:cTn id="134" dur="500" fill="hold"/>
                                        <p:tgtEl>
                                          <p:spTgt spid="77"/>
                                        </p:tgtEl>
                                        <p:attrNameLst>
                                          <p:attrName>ppt_w</p:attrName>
                                        </p:attrNameLst>
                                      </p:cBhvr>
                                      <p:tavLst>
                                        <p:tav tm="0">
                                          <p:val>
                                            <p:fltVal val="0"/>
                                          </p:val>
                                        </p:tav>
                                        <p:tav tm="100000">
                                          <p:val>
                                            <p:strVal val="#ppt_w"/>
                                          </p:val>
                                        </p:tav>
                                      </p:tavLst>
                                    </p:anim>
                                    <p:anim calcmode="lin" valueType="num">
                                      <p:cBhvr>
                                        <p:cTn id="135" dur="500" fill="hold"/>
                                        <p:tgtEl>
                                          <p:spTgt spid="77"/>
                                        </p:tgtEl>
                                        <p:attrNameLst>
                                          <p:attrName>ppt_h</p:attrName>
                                        </p:attrNameLst>
                                      </p:cBhvr>
                                      <p:tavLst>
                                        <p:tav tm="0">
                                          <p:val>
                                            <p:fltVal val="0"/>
                                          </p:val>
                                        </p:tav>
                                        <p:tav tm="100000">
                                          <p:val>
                                            <p:strVal val="#ppt_h"/>
                                          </p:val>
                                        </p:tav>
                                      </p:tavLst>
                                    </p:anim>
                                    <p:animEffect transition="in" filter="fade">
                                      <p:cBhvr>
                                        <p:cTn id="136" dur="500"/>
                                        <p:tgtEl>
                                          <p:spTgt spid="77"/>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79"/>
                                        </p:tgtEl>
                                        <p:attrNameLst>
                                          <p:attrName>style.visibility</p:attrName>
                                        </p:attrNameLst>
                                      </p:cBhvr>
                                      <p:to>
                                        <p:strVal val="visible"/>
                                      </p:to>
                                    </p:set>
                                    <p:anim calcmode="lin" valueType="num">
                                      <p:cBhvr>
                                        <p:cTn id="144" dur="500" fill="hold"/>
                                        <p:tgtEl>
                                          <p:spTgt spid="79"/>
                                        </p:tgtEl>
                                        <p:attrNameLst>
                                          <p:attrName>ppt_w</p:attrName>
                                        </p:attrNameLst>
                                      </p:cBhvr>
                                      <p:tavLst>
                                        <p:tav tm="0">
                                          <p:val>
                                            <p:fltVal val="0"/>
                                          </p:val>
                                        </p:tav>
                                        <p:tav tm="100000">
                                          <p:val>
                                            <p:strVal val="#ppt_w"/>
                                          </p:val>
                                        </p:tav>
                                      </p:tavLst>
                                    </p:anim>
                                    <p:anim calcmode="lin" valueType="num">
                                      <p:cBhvr>
                                        <p:cTn id="145" dur="500" fill="hold"/>
                                        <p:tgtEl>
                                          <p:spTgt spid="79"/>
                                        </p:tgtEl>
                                        <p:attrNameLst>
                                          <p:attrName>ppt_h</p:attrName>
                                        </p:attrNameLst>
                                      </p:cBhvr>
                                      <p:tavLst>
                                        <p:tav tm="0">
                                          <p:val>
                                            <p:fltVal val="0"/>
                                          </p:val>
                                        </p:tav>
                                        <p:tav tm="100000">
                                          <p:val>
                                            <p:strVal val="#ppt_h"/>
                                          </p:val>
                                        </p:tav>
                                      </p:tavLst>
                                    </p:anim>
                                    <p:animEffect transition="in" filter="fade">
                                      <p:cBhvr>
                                        <p:cTn id="14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noProof="0" dirty="0"/>
              <a:t>Facklig organisering</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6" name="Platshållare för innehåll 5">
            <a:extLst>
              <a:ext uri="{FF2B5EF4-FFF2-40B4-BE49-F238E27FC236}">
                <a16:creationId xmlns:a16="http://schemas.microsoft.com/office/drawing/2014/main" id="{CF974084-977D-1834-2549-06FB2A3E8F7F}"/>
              </a:ext>
            </a:extLst>
          </p:cNvPr>
          <p:cNvSpPr>
            <a:spLocks noGrp="1"/>
          </p:cNvSpPr>
          <p:nvPr>
            <p:ph sz="quarter" idx="10"/>
          </p:nvPr>
        </p:nvSpPr>
        <p:spPr/>
        <p:txBody>
          <a:bodyPr/>
          <a:lstStyle/>
          <a:p>
            <a:endParaRPr lang="sv-SE" dirty="0"/>
          </a:p>
        </p:txBody>
      </p:sp>
      <p:pic>
        <p:nvPicPr>
          <p:cNvPr id="11" name="Platshållare för innehåll 7">
            <a:extLst>
              <a:ext uri="{FF2B5EF4-FFF2-40B4-BE49-F238E27FC236}">
                <a16:creationId xmlns:a16="http://schemas.microsoft.com/office/drawing/2014/main" id="{118FCBDA-9F64-61CF-4E09-7D6D56215D29}"/>
              </a:ext>
            </a:extLst>
          </p:cNvPr>
          <p:cNvPicPr>
            <a:picLocks noChangeAspect="1"/>
          </p:cNvPicPr>
          <p:nvPr/>
        </p:nvPicPr>
        <p:blipFill>
          <a:blip r:embed="rId3"/>
          <a:stretch>
            <a:fillRect/>
          </a:stretch>
        </p:blipFill>
        <p:spPr>
          <a:xfrm>
            <a:off x="532175" y="2286725"/>
            <a:ext cx="3874405" cy="3851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Flödesschema: Magnetskiva 3">
            <a:extLst>
              <a:ext uri="{FF2B5EF4-FFF2-40B4-BE49-F238E27FC236}">
                <a16:creationId xmlns:a16="http://schemas.microsoft.com/office/drawing/2014/main" id="{D74EF565-7B69-A6F4-1F5E-1D1969877148}"/>
              </a:ext>
            </a:extLst>
          </p:cNvPr>
          <p:cNvSpPr/>
          <p:nvPr/>
        </p:nvSpPr>
        <p:spPr>
          <a:xfrm>
            <a:off x="5955406" y="3717032"/>
            <a:ext cx="2187108" cy="1159768"/>
          </a:xfrm>
          <a:prstGeom prst="flowChartMagneticDisk">
            <a:avLst/>
          </a:prstGeom>
          <a:solidFill>
            <a:schemeClr val="bg2">
              <a:lumMod val="25000"/>
            </a:schemeClr>
          </a:solidFill>
          <a:ln>
            <a:solidFill>
              <a:schemeClr val="tx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sv-SE" sz="1100" b="1" u="sng" dirty="0">
                <a:solidFill>
                  <a:schemeClr val="tx1"/>
                </a:solidFill>
                <a:latin typeface="Bradley Hand ITC" panose="03070402050302030203" pitchFamily="66" charset="0"/>
              </a:rPr>
            </a:br>
            <a:r>
              <a:rPr lang="sv-SE" sz="2400" b="1" i="1" dirty="0">
                <a:solidFill>
                  <a:schemeClr val="tx1"/>
                </a:solidFill>
                <a:effectLst>
                  <a:outerShdw blurRad="38100" dist="38100" dir="2700000" algn="tl">
                    <a:srgbClr val="000000">
                      <a:alpha val="43137"/>
                    </a:srgbClr>
                  </a:outerShdw>
                </a:effectLst>
                <a:latin typeface="Bradley Hand ITC" panose="03070402050302030203" pitchFamily="66" charset="0"/>
                <a:cs typeface="Arabic Typesetting" panose="020B0604020202020204" pitchFamily="66" charset="-78"/>
              </a:rPr>
              <a:t>A-kassan</a:t>
            </a:r>
            <a:endParaRPr lang="sv-SE" sz="1100" b="1" i="1" dirty="0">
              <a:solidFill>
                <a:schemeClr val="tx1"/>
              </a:solidFill>
              <a:effectLst>
                <a:outerShdw blurRad="38100" dist="38100" dir="2700000" algn="tl">
                  <a:srgbClr val="000000">
                    <a:alpha val="43137"/>
                  </a:srgbClr>
                </a:outerShdw>
              </a:effectLst>
              <a:latin typeface="Bradley Hand ITC" panose="03070402050302030203" pitchFamily="66" charset="0"/>
              <a:cs typeface="Arabic Typesetting" panose="020B0604020202020204" pitchFamily="66" charset="-78"/>
            </a:endParaRPr>
          </a:p>
        </p:txBody>
      </p:sp>
      <p:sp>
        <p:nvSpPr>
          <p:cNvPr id="13" name="Tiohörning 12">
            <a:extLst>
              <a:ext uri="{FF2B5EF4-FFF2-40B4-BE49-F238E27FC236}">
                <a16:creationId xmlns:a16="http://schemas.microsoft.com/office/drawing/2014/main" id="{4FD02D48-D0E0-FCE9-ED66-0E8257164148}"/>
              </a:ext>
            </a:extLst>
          </p:cNvPr>
          <p:cNvSpPr/>
          <p:nvPr/>
        </p:nvSpPr>
        <p:spPr>
          <a:xfrm>
            <a:off x="7181563" y="3634105"/>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iohörning 13">
            <a:extLst>
              <a:ext uri="{FF2B5EF4-FFF2-40B4-BE49-F238E27FC236}">
                <a16:creationId xmlns:a16="http://schemas.microsoft.com/office/drawing/2014/main" id="{0E621219-CD4A-399C-EC49-75D4E6029534}"/>
              </a:ext>
            </a:extLst>
          </p:cNvPr>
          <p:cNvSpPr/>
          <p:nvPr/>
        </p:nvSpPr>
        <p:spPr>
          <a:xfrm>
            <a:off x="6761023" y="3669573"/>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iohörning 14">
            <a:extLst>
              <a:ext uri="{FF2B5EF4-FFF2-40B4-BE49-F238E27FC236}">
                <a16:creationId xmlns:a16="http://schemas.microsoft.com/office/drawing/2014/main" id="{ADC8A6BA-3C66-60BC-E36A-CA01207DFBFC}"/>
              </a:ext>
            </a:extLst>
          </p:cNvPr>
          <p:cNvSpPr/>
          <p:nvPr/>
        </p:nvSpPr>
        <p:spPr>
          <a:xfrm>
            <a:off x="7393242" y="3724807"/>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iohörning 15">
            <a:extLst>
              <a:ext uri="{FF2B5EF4-FFF2-40B4-BE49-F238E27FC236}">
                <a16:creationId xmlns:a16="http://schemas.microsoft.com/office/drawing/2014/main" id="{D1DEC7B5-74C9-BBC5-105B-3C620A3D186E}"/>
              </a:ext>
            </a:extLst>
          </p:cNvPr>
          <p:cNvSpPr/>
          <p:nvPr/>
        </p:nvSpPr>
        <p:spPr>
          <a:xfrm>
            <a:off x="7371417" y="3852202"/>
            <a:ext cx="160153"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iohörning 16">
            <a:extLst>
              <a:ext uri="{FF2B5EF4-FFF2-40B4-BE49-F238E27FC236}">
                <a16:creationId xmlns:a16="http://schemas.microsoft.com/office/drawing/2014/main" id="{FFE29337-5370-D271-5A98-FEA554412396}"/>
              </a:ext>
            </a:extLst>
          </p:cNvPr>
          <p:cNvSpPr/>
          <p:nvPr/>
        </p:nvSpPr>
        <p:spPr>
          <a:xfrm>
            <a:off x="7000851" y="3772507"/>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iohörning 17">
            <a:extLst>
              <a:ext uri="{FF2B5EF4-FFF2-40B4-BE49-F238E27FC236}">
                <a16:creationId xmlns:a16="http://schemas.microsoft.com/office/drawing/2014/main" id="{E89E358E-53D2-0186-7898-21DA27427298}"/>
              </a:ext>
            </a:extLst>
          </p:cNvPr>
          <p:cNvSpPr/>
          <p:nvPr/>
        </p:nvSpPr>
        <p:spPr>
          <a:xfrm>
            <a:off x="7534041" y="3804028"/>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iohörning 18">
            <a:extLst>
              <a:ext uri="{FF2B5EF4-FFF2-40B4-BE49-F238E27FC236}">
                <a16:creationId xmlns:a16="http://schemas.microsoft.com/office/drawing/2014/main" id="{628CA485-E1FE-59E1-24FD-6503CE788DB0}"/>
              </a:ext>
            </a:extLst>
          </p:cNvPr>
          <p:cNvSpPr/>
          <p:nvPr/>
        </p:nvSpPr>
        <p:spPr>
          <a:xfrm>
            <a:off x="7246656" y="3894870"/>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iohörning 19">
            <a:extLst>
              <a:ext uri="{FF2B5EF4-FFF2-40B4-BE49-F238E27FC236}">
                <a16:creationId xmlns:a16="http://schemas.microsoft.com/office/drawing/2014/main" id="{2555DD90-32E8-FD9A-76FA-9E1C22B67F64}"/>
              </a:ext>
            </a:extLst>
          </p:cNvPr>
          <p:cNvSpPr/>
          <p:nvPr/>
        </p:nvSpPr>
        <p:spPr>
          <a:xfrm>
            <a:off x="6708498" y="3838687"/>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Tiohörning 20">
            <a:extLst>
              <a:ext uri="{FF2B5EF4-FFF2-40B4-BE49-F238E27FC236}">
                <a16:creationId xmlns:a16="http://schemas.microsoft.com/office/drawing/2014/main" id="{7EA0E20D-0915-5A8D-8FD6-0BC329AE432A}"/>
              </a:ext>
            </a:extLst>
          </p:cNvPr>
          <p:cNvSpPr/>
          <p:nvPr/>
        </p:nvSpPr>
        <p:spPr>
          <a:xfrm>
            <a:off x="7473794" y="3613116"/>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Tiohörning 21">
            <a:extLst>
              <a:ext uri="{FF2B5EF4-FFF2-40B4-BE49-F238E27FC236}">
                <a16:creationId xmlns:a16="http://schemas.microsoft.com/office/drawing/2014/main" id="{985CBC98-BA7E-C7E0-DDD5-F3B24258F52E}"/>
              </a:ext>
            </a:extLst>
          </p:cNvPr>
          <p:cNvSpPr/>
          <p:nvPr/>
        </p:nvSpPr>
        <p:spPr>
          <a:xfrm>
            <a:off x="6587402" y="3686175"/>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iohörning 22">
            <a:extLst>
              <a:ext uri="{FF2B5EF4-FFF2-40B4-BE49-F238E27FC236}">
                <a16:creationId xmlns:a16="http://schemas.microsoft.com/office/drawing/2014/main" id="{1A0C02D7-EEAA-85BA-99B6-157B221446D0}"/>
              </a:ext>
            </a:extLst>
          </p:cNvPr>
          <p:cNvSpPr/>
          <p:nvPr/>
        </p:nvSpPr>
        <p:spPr>
          <a:xfrm>
            <a:off x="7275326" y="3735479"/>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Tiohörning 23">
            <a:extLst>
              <a:ext uri="{FF2B5EF4-FFF2-40B4-BE49-F238E27FC236}">
                <a16:creationId xmlns:a16="http://schemas.microsoft.com/office/drawing/2014/main" id="{E7670341-A4FB-D171-86D2-A18DA76E15F5}"/>
              </a:ext>
            </a:extLst>
          </p:cNvPr>
          <p:cNvSpPr/>
          <p:nvPr/>
        </p:nvSpPr>
        <p:spPr>
          <a:xfrm>
            <a:off x="6844674" y="3721040"/>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Tiohörning 24">
            <a:extLst>
              <a:ext uri="{FF2B5EF4-FFF2-40B4-BE49-F238E27FC236}">
                <a16:creationId xmlns:a16="http://schemas.microsoft.com/office/drawing/2014/main" id="{20B3A500-17EE-FAB2-9BA6-F5A10941FB93}"/>
              </a:ext>
            </a:extLst>
          </p:cNvPr>
          <p:cNvSpPr/>
          <p:nvPr/>
        </p:nvSpPr>
        <p:spPr>
          <a:xfrm>
            <a:off x="7020272" y="3637336"/>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iohörning 25">
            <a:extLst>
              <a:ext uri="{FF2B5EF4-FFF2-40B4-BE49-F238E27FC236}">
                <a16:creationId xmlns:a16="http://schemas.microsoft.com/office/drawing/2014/main" id="{A7C33057-5182-2596-F225-0BA914E78AB9}"/>
              </a:ext>
            </a:extLst>
          </p:cNvPr>
          <p:cNvSpPr/>
          <p:nvPr/>
        </p:nvSpPr>
        <p:spPr>
          <a:xfrm>
            <a:off x="7157638" y="3809562"/>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iohörning 26">
            <a:extLst>
              <a:ext uri="{FF2B5EF4-FFF2-40B4-BE49-F238E27FC236}">
                <a16:creationId xmlns:a16="http://schemas.microsoft.com/office/drawing/2014/main" id="{B1F50B8E-4BFB-06F6-B16F-22809F1C860E}"/>
              </a:ext>
            </a:extLst>
          </p:cNvPr>
          <p:cNvSpPr/>
          <p:nvPr/>
        </p:nvSpPr>
        <p:spPr>
          <a:xfrm>
            <a:off x="6485584" y="3786613"/>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Tiohörning 27">
            <a:extLst>
              <a:ext uri="{FF2B5EF4-FFF2-40B4-BE49-F238E27FC236}">
                <a16:creationId xmlns:a16="http://schemas.microsoft.com/office/drawing/2014/main" id="{D346EF39-AD02-9F80-4DEB-DD513AEE724A}"/>
              </a:ext>
            </a:extLst>
          </p:cNvPr>
          <p:cNvSpPr/>
          <p:nvPr/>
        </p:nvSpPr>
        <p:spPr>
          <a:xfrm>
            <a:off x="6630519" y="3887521"/>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iohörning 28">
            <a:extLst>
              <a:ext uri="{FF2B5EF4-FFF2-40B4-BE49-F238E27FC236}">
                <a16:creationId xmlns:a16="http://schemas.microsoft.com/office/drawing/2014/main" id="{68C6CB51-B13D-3DCC-8154-F96F7459F378}"/>
              </a:ext>
            </a:extLst>
          </p:cNvPr>
          <p:cNvSpPr/>
          <p:nvPr/>
        </p:nvSpPr>
        <p:spPr>
          <a:xfrm>
            <a:off x="6928874" y="3843042"/>
            <a:ext cx="176168" cy="159391"/>
          </a:xfrm>
          <a:prstGeom prst="decag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textruta 29">
            <a:extLst>
              <a:ext uri="{FF2B5EF4-FFF2-40B4-BE49-F238E27FC236}">
                <a16:creationId xmlns:a16="http://schemas.microsoft.com/office/drawing/2014/main" id="{45C37D60-5DB5-C016-21A3-FB2226521769}"/>
              </a:ext>
            </a:extLst>
          </p:cNvPr>
          <p:cNvSpPr txBox="1"/>
          <p:nvPr/>
        </p:nvSpPr>
        <p:spPr>
          <a:xfrm>
            <a:off x="7524328" y="6381328"/>
            <a:ext cx="1008112" cy="215444"/>
          </a:xfrm>
          <a:prstGeom prst="rect">
            <a:avLst/>
          </a:prstGeom>
          <a:noFill/>
        </p:spPr>
        <p:txBody>
          <a:bodyPr wrap="square" rtlCol="0">
            <a:spAutoFit/>
          </a:bodyPr>
          <a:lstStyle/>
          <a:p>
            <a:r>
              <a:rPr lang="sv-SE" sz="800" dirty="0"/>
              <a:t>Handels Borås</a:t>
            </a:r>
          </a:p>
        </p:txBody>
      </p:sp>
    </p:spTree>
    <p:extLst>
      <p:ext uri="{BB962C8B-B14F-4D97-AF65-F5344CB8AC3E}">
        <p14:creationId xmlns:p14="http://schemas.microsoft.com/office/powerpoint/2010/main" val="21452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Effect transition="in" filter="fade">
                                      <p:cBhvr>
                                        <p:cTn id="87" dur="500"/>
                                        <p:tgtEl>
                                          <p:spTgt spid="24"/>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ppt_w</p:attrName>
                                        </p:attrNameLst>
                                      </p:cBhvr>
                                      <p:tavLst>
                                        <p:tav tm="0">
                                          <p:val>
                                            <p:fltVal val="0"/>
                                          </p:val>
                                        </p:tav>
                                        <p:tav tm="100000">
                                          <p:val>
                                            <p:strVal val="#ppt_w"/>
                                          </p:val>
                                        </p:tav>
                                      </p:tavLst>
                                    </p:anim>
                                    <p:anim calcmode="lin" valueType="num">
                                      <p:cBhvr>
                                        <p:cTn id="91" dur="500" fill="hold"/>
                                        <p:tgtEl>
                                          <p:spTgt spid="25"/>
                                        </p:tgtEl>
                                        <p:attrNameLst>
                                          <p:attrName>ppt_h</p:attrName>
                                        </p:attrNameLst>
                                      </p:cBhvr>
                                      <p:tavLst>
                                        <p:tav tm="0">
                                          <p:val>
                                            <p:fltVal val="0"/>
                                          </p:val>
                                        </p:tav>
                                        <p:tav tm="100000">
                                          <p:val>
                                            <p:strVal val="#ppt_h"/>
                                          </p:val>
                                        </p:tav>
                                      </p:tavLst>
                                    </p:anim>
                                    <p:animEffect transition="in" filter="fade">
                                      <p:cBhvr>
                                        <p:cTn id="92" dur="500"/>
                                        <p:tgtEl>
                                          <p:spTgt spid="25"/>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500" fill="hold"/>
                                        <p:tgtEl>
                                          <p:spTgt spid="26"/>
                                        </p:tgtEl>
                                        <p:attrNameLst>
                                          <p:attrName>ppt_w</p:attrName>
                                        </p:attrNameLst>
                                      </p:cBhvr>
                                      <p:tavLst>
                                        <p:tav tm="0">
                                          <p:val>
                                            <p:fltVal val="0"/>
                                          </p:val>
                                        </p:tav>
                                        <p:tav tm="100000">
                                          <p:val>
                                            <p:strVal val="#ppt_w"/>
                                          </p:val>
                                        </p:tav>
                                      </p:tavLst>
                                    </p:anim>
                                    <p:anim calcmode="lin" valueType="num">
                                      <p:cBhvr>
                                        <p:cTn id="96" dur="500" fill="hold"/>
                                        <p:tgtEl>
                                          <p:spTgt spid="26"/>
                                        </p:tgtEl>
                                        <p:attrNameLst>
                                          <p:attrName>ppt_h</p:attrName>
                                        </p:attrNameLst>
                                      </p:cBhvr>
                                      <p:tavLst>
                                        <p:tav tm="0">
                                          <p:val>
                                            <p:fltVal val="0"/>
                                          </p:val>
                                        </p:tav>
                                        <p:tav tm="100000">
                                          <p:val>
                                            <p:strVal val="#ppt_h"/>
                                          </p:val>
                                        </p:tav>
                                      </p:tavLst>
                                    </p:anim>
                                    <p:animEffect transition="in" filter="fade">
                                      <p:cBhvr>
                                        <p:cTn id="97" dur="500"/>
                                        <p:tgtEl>
                                          <p:spTgt spid="26"/>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500" fill="hold"/>
                                        <p:tgtEl>
                                          <p:spTgt spid="29"/>
                                        </p:tgtEl>
                                        <p:attrNameLst>
                                          <p:attrName>ppt_w</p:attrName>
                                        </p:attrNameLst>
                                      </p:cBhvr>
                                      <p:tavLst>
                                        <p:tav tm="0">
                                          <p:val>
                                            <p:fltVal val="0"/>
                                          </p:val>
                                        </p:tav>
                                        <p:tav tm="100000">
                                          <p:val>
                                            <p:strVal val="#ppt_w"/>
                                          </p:val>
                                        </p:tav>
                                      </p:tavLst>
                                    </p:anim>
                                    <p:anim calcmode="lin" valueType="num">
                                      <p:cBhvr>
                                        <p:cTn id="111" dur="500" fill="hold"/>
                                        <p:tgtEl>
                                          <p:spTgt spid="29"/>
                                        </p:tgtEl>
                                        <p:attrNameLst>
                                          <p:attrName>ppt_h</p:attrName>
                                        </p:attrNameLst>
                                      </p:cBhvr>
                                      <p:tavLst>
                                        <p:tav tm="0">
                                          <p:val>
                                            <p:fltVal val="0"/>
                                          </p:val>
                                        </p:tav>
                                        <p:tav tm="100000">
                                          <p:val>
                                            <p:strVal val="#ppt_h"/>
                                          </p:val>
                                        </p:tav>
                                      </p:tavLst>
                                    </p:anim>
                                    <p:animEffect transition="in" filter="fade">
                                      <p:cBhvr>
                                        <p:cTn id="1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8FF306DC-81A2-4EAB-8B23-B6F77D7F619D}"/>
              </a:ext>
            </a:extLst>
          </p:cNvPr>
          <p:cNvSpPr>
            <a:spLocks noGrp="1"/>
          </p:cNvSpPr>
          <p:nvPr>
            <p:ph type="title"/>
          </p:nvPr>
        </p:nvSpPr>
        <p:spPr>
          <a:xfrm>
            <a:off x="3361509" y="1183765"/>
            <a:ext cx="5669280" cy="627251"/>
          </a:xfrm>
        </p:spPr>
        <p:txBody>
          <a:bodyPr/>
          <a:lstStyle/>
          <a:p>
            <a:r>
              <a:rPr lang="sv-SE" noProof="0" dirty="0"/>
              <a:t>Hålla löftet</a:t>
            </a:r>
          </a:p>
        </p:txBody>
      </p:sp>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sp>
        <p:nvSpPr>
          <p:cNvPr id="6" name="Platshållare för innehåll 5">
            <a:extLst>
              <a:ext uri="{FF2B5EF4-FFF2-40B4-BE49-F238E27FC236}">
                <a16:creationId xmlns:a16="http://schemas.microsoft.com/office/drawing/2014/main" id="{CF974084-977D-1834-2549-06FB2A3E8F7F}"/>
              </a:ext>
            </a:extLst>
          </p:cNvPr>
          <p:cNvSpPr>
            <a:spLocks noGrp="1"/>
          </p:cNvSpPr>
          <p:nvPr>
            <p:ph sz="quarter" idx="10"/>
          </p:nvPr>
        </p:nvSpPr>
        <p:spPr/>
        <p:txBody>
          <a:bodyPr/>
          <a:lstStyle/>
          <a:p>
            <a:endParaRPr lang="sv-SE" dirty="0"/>
          </a:p>
        </p:txBody>
      </p:sp>
      <p:pic>
        <p:nvPicPr>
          <p:cNvPr id="3" name="Bildobjekt 2">
            <a:extLst>
              <a:ext uri="{FF2B5EF4-FFF2-40B4-BE49-F238E27FC236}">
                <a16:creationId xmlns:a16="http://schemas.microsoft.com/office/drawing/2014/main" id="{7C2484D6-57FD-65B8-4D01-DE3B9D107A6F}"/>
              </a:ext>
            </a:extLst>
          </p:cNvPr>
          <p:cNvPicPr>
            <a:picLocks noChangeAspect="1"/>
          </p:cNvPicPr>
          <p:nvPr/>
        </p:nvPicPr>
        <p:blipFill>
          <a:blip r:embed="rId3"/>
          <a:stretch>
            <a:fillRect/>
          </a:stretch>
        </p:blipFill>
        <p:spPr>
          <a:xfrm>
            <a:off x="1147744" y="2955951"/>
            <a:ext cx="1092796" cy="214323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4" name="Pratbubbla: oval 12">
            <a:extLst>
              <a:ext uri="{FF2B5EF4-FFF2-40B4-BE49-F238E27FC236}">
                <a16:creationId xmlns:a16="http://schemas.microsoft.com/office/drawing/2014/main" id="{A68BD207-B1B7-FBA1-C90C-57DB75A8B307}"/>
              </a:ext>
            </a:extLst>
          </p:cNvPr>
          <p:cNvSpPr/>
          <p:nvPr/>
        </p:nvSpPr>
        <p:spPr>
          <a:xfrm>
            <a:off x="2045788" y="2969703"/>
            <a:ext cx="1340141" cy="459297"/>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b="1" dirty="0">
                <a:solidFill>
                  <a:schemeClr val="tx1"/>
                </a:solidFill>
              </a:rPr>
              <a:t>50 kr så kör vi!</a:t>
            </a:r>
          </a:p>
        </p:txBody>
      </p:sp>
      <p:sp>
        <p:nvSpPr>
          <p:cNvPr id="5" name="Uttryckssymbol 4">
            <a:extLst>
              <a:ext uri="{FF2B5EF4-FFF2-40B4-BE49-F238E27FC236}">
                <a16:creationId xmlns:a16="http://schemas.microsoft.com/office/drawing/2014/main" id="{F0F83F24-488D-D239-68E3-B7A8DB2AC7EF}"/>
              </a:ext>
            </a:extLst>
          </p:cNvPr>
          <p:cNvSpPr/>
          <p:nvPr/>
        </p:nvSpPr>
        <p:spPr>
          <a:xfrm>
            <a:off x="5597210" y="3666252"/>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Uttryckssymbol 6">
            <a:extLst>
              <a:ext uri="{FF2B5EF4-FFF2-40B4-BE49-F238E27FC236}">
                <a16:creationId xmlns:a16="http://schemas.microsoft.com/office/drawing/2014/main" id="{D02504A7-16E8-75B9-C03E-8CBC201C9C1E}"/>
              </a:ext>
            </a:extLst>
          </p:cNvPr>
          <p:cNvSpPr/>
          <p:nvPr/>
        </p:nvSpPr>
        <p:spPr>
          <a:xfrm>
            <a:off x="5887365" y="3854538"/>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Uttryckssymbol 8">
            <a:extLst>
              <a:ext uri="{FF2B5EF4-FFF2-40B4-BE49-F238E27FC236}">
                <a16:creationId xmlns:a16="http://schemas.microsoft.com/office/drawing/2014/main" id="{E734C8E1-7660-4016-7D66-1D13A63B556A}"/>
              </a:ext>
            </a:extLst>
          </p:cNvPr>
          <p:cNvSpPr/>
          <p:nvPr/>
        </p:nvSpPr>
        <p:spPr>
          <a:xfrm>
            <a:off x="5612312" y="4569460"/>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1" name="Uttryckssymbol 10">
            <a:extLst>
              <a:ext uri="{FF2B5EF4-FFF2-40B4-BE49-F238E27FC236}">
                <a16:creationId xmlns:a16="http://schemas.microsoft.com/office/drawing/2014/main" id="{4A0ABD3E-62FE-5162-FAD0-80977BFFD948}"/>
              </a:ext>
            </a:extLst>
          </p:cNvPr>
          <p:cNvSpPr/>
          <p:nvPr/>
        </p:nvSpPr>
        <p:spPr>
          <a:xfrm>
            <a:off x="6141446" y="4096868"/>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2" name="Uttryckssymbol 11">
            <a:extLst>
              <a:ext uri="{FF2B5EF4-FFF2-40B4-BE49-F238E27FC236}">
                <a16:creationId xmlns:a16="http://schemas.microsoft.com/office/drawing/2014/main" id="{F3F7D89F-D5A7-627E-170F-54650F763F62}"/>
              </a:ext>
            </a:extLst>
          </p:cNvPr>
          <p:cNvSpPr/>
          <p:nvPr/>
        </p:nvSpPr>
        <p:spPr>
          <a:xfrm>
            <a:off x="7564217" y="3693479"/>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 name="Uttryckssymbol 12">
            <a:extLst>
              <a:ext uri="{FF2B5EF4-FFF2-40B4-BE49-F238E27FC236}">
                <a16:creationId xmlns:a16="http://schemas.microsoft.com/office/drawing/2014/main" id="{DE4AB404-EDC8-F21B-A3D2-4A35F41259E3}"/>
              </a:ext>
            </a:extLst>
          </p:cNvPr>
          <p:cNvSpPr/>
          <p:nvPr/>
        </p:nvSpPr>
        <p:spPr>
          <a:xfrm>
            <a:off x="6300836" y="4426939"/>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4" name="Uttryckssymbol 13">
            <a:extLst>
              <a:ext uri="{FF2B5EF4-FFF2-40B4-BE49-F238E27FC236}">
                <a16:creationId xmlns:a16="http://schemas.microsoft.com/office/drawing/2014/main" id="{6DF53ED7-F9A5-D0B2-36CB-5EC1675811CD}"/>
              </a:ext>
            </a:extLst>
          </p:cNvPr>
          <p:cNvSpPr/>
          <p:nvPr/>
        </p:nvSpPr>
        <p:spPr>
          <a:xfrm>
            <a:off x="6578720" y="4669186"/>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5" name="Uttryckssymbol 14">
            <a:extLst>
              <a:ext uri="{FF2B5EF4-FFF2-40B4-BE49-F238E27FC236}">
                <a16:creationId xmlns:a16="http://schemas.microsoft.com/office/drawing/2014/main" id="{5298B775-DE36-7E41-E6DA-A2CA5F7978BA}"/>
              </a:ext>
            </a:extLst>
          </p:cNvPr>
          <p:cNvSpPr/>
          <p:nvPr/>
        </p:nvSpPr>
        <p:spPr>
          <a:xfrm>
            <a:off x="6800401" y="4968794"/>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6" name="Uttryckssymbol 15">
            <a:extLst>
              <a:ext uri="{FF2B5EF4-FFF2-40B4-BE49-F238E27FC236}">
                <a16:creationId xmlns:a16="http://schemas.microsoft.com/office/drawing/2014/main" id="{8ADEE0B1-7E36-E39E-B424-DD7BD4B4DEA2}"/>
              </a:ext>
            </a:extLst>
          </p:cNvPr>
          <p:cNvSpPr/>
          <p:nvPr/>
        </p:nvSpPr>
        <p:spPr>
          <a:xfrm>
            <a:off x="6372145" y="4930561"/>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7" name="Uttryckssymbol 16">
            <a:extLst>
              <a:ext uri="{FF2B5EF4-FFF2-40B4-BE49-F238E27FC236}">
                <a16:creationId xmlns:a16="http://schemas.microsoft.com/office/drawing/2014/main" id="{0AA05264-099B-CD68-B976-483F5E7A8C19}"/>
              </a:ext>
            </a:extLst>
          </p:cNvPr>
          <p:cNvSpPr/>
          <p:nvPr/>
        </p:nvSpPr>
        <p:spPr>
          <a:xfrm>
            <a:off x="7523530" y="4497286"/>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8" name="Uttryckssymbol 17">
            <a:extLst>
              <a:ext uri="{FF2B5EF4-FFF2-40B4-BE49-F238E27FC236}">
                <a16:creationId xmlns:a16="http://schemas.microsoft.com/office/drawing/2014/main" id="{660696CE-1C4E-2E8A-3449-6A288C38A9E1}"/>
              </a:ext>
            </a:extLst>
          </p:cNvPr>
          <p:cNvSpPr/>
          <p:nvPr/>
        </p:nvSpPr>
        <p:spPr>
          <a:xfrm>
            <a:off x="6105791" y="4730426"/>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9" name="Uttryckssymbol 18">
            <a:extLst>
              <a:ext uri="{FF2B5EF4-FFF2-40B4-BE49-F238E27FC236}">
                <a16:creationId xmlns:a16="http://schemas.microsoft.com/office/drawing/2014/main" id="{B68458AF-D42A-F9B3-6805-F0F7083764BF}"/>
              </a:ext>
            </a:extLst>
          </p:cNvPr>
          <p:cNvSpPr/>
          <p:nvPr/>
        </p:nvSpPr>
        <p:spPr>
          <a:xfrm>
            <a:off x="7371062" y="4050904"/>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0" name="Uttryckssymbol 19">
            <a:extLst>
              <a:ext uri="{FF2B5EF4-FFF2-40B4-BE49-F238E27FC236}">
                <a16:creationId xmlns:a16="http://schemas.microsoft.com/office/drawing/2014/main" id="{D26F9321-FACA-79C8-C196-49B1A6251C9B}"/>
              </a:ext>
            </a:extLst>
          </p:cNvPr>
          <p:cNvSpPr/>
          <p:nvPr/>
        </p:nvSpPr>
        <p:spPr>
          <a:xfrm>
            <a:off x="5923332" y="4471002"/>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1" name="Uttryckssymbol 20">
            <a:extLst>
              <a:ext uri="{FF2B5EF4-FFF2-40B4-BE49-F238E27FC236}">
                <a16:creationId xmlns:a16="http://schemas.microsoft.com/office/drawing/2014/main" id="{690FF4D0-9EDC-8B45-38A1-E4DA84DED81A}"/>
              </a:ext>
            </a:extLst>
          </p:cNvPr>
          <p:cNvSpPr/>
          <p:nvPr/>
        </p:nvSpPr>
        <p:spPr>
          <a:xfrm>
            <a:off x="7110374" y="3741892"/>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2" name="Uttryckssymbol 21">
            <a:extLst>
              <a:ext uri="{FF2B5EF4-FFF2-40B4-BE49-F238E27FC236}">
                <a16:creationId xmlns:a16="http://schemas.microsoft.com/office/drawing/2014/main" id="{2174EDE7-C260-CF8B-2305-5C43FD5CF559}"/>
              </a:ext>
            </a:extLst>
          </p:cNvPr>
          <p:cNvSpPr/>
          <p:nvPr/>
        </p:nvSpPr>
        <p:spPr>
          <a:xfrm>
            <a:off x="6855136" y="3470711"/>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3" name="Uttryckssymbol 22">
            <a:extLst>
              <a:ext uri="{FF2B5EF4-FFF2-40B4-BE49-F238E27FC236}">
                <a16:creationId xmlns:a16="http://schemas.microsoft.com/office/drawing/2014/main" id="{A9DAE95C-C016-E16B-0E3D-80F137F40591}"/>
              </a:ext>
            </a:extLst>
          </p:cNvPr>
          <p:cNvSpPr/>
          <p:nvPr/>
        </p:nvSpPr>
        <p:spPr>
          <a:xfrm>
            <a:off x="5651529" y="4192509"/>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4" name="Uttryckssymbol 23">
            <a:extLst>
              <a:ext uri="{FF2B5EF4-FFF2-40B4-BE49-F238E27FC236}">
                <a16:creationId xmlns:a16="http://schemas.microsoft.com/office/drawing/2014/main" id="{90A77E36-89A3-B351-5692-8FF93ECFE5F6}"/>
              </a:ext>
            </a:extLst>
          </p:cNvPr>
          <p:cNvSpPr/>
          <p:nvPr/>
        </p:nvSpPr>
        <p:spPr>
          <a:xfrm>
            <a:off x="5438657" y="3960972"/>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5" name="Uttryckssymbol 24">
            <a:extLst>
              <a:ext uri="{FF2B5EF4-FFF2-40B4-BE49-F238E27FC236}">
                <a16:creationId xmlns:a16="http://schemas.microsoft.com/office/drawing/2014/main" id="{277201FC-7A67-9E07-4CDF-30E01DF864E5}"/>
              </a:ext>
            </a:extLst>
          </p:cNvPr>
          <p:cNvSpPr/>
          <p:nvPr/>
        </p:nvSpPr>
        <p:spPr>
          <a:xfrm>
            <a:off x="7205378" y="4397294"/>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6" name="Uttryckssymbol 25">
            <a:extLst>
              <a:ext uri="{FF2B5EF4-FFF2-40B4-BE49-F238E27FC236}">
                <a16:creationId xmlns:a16="http://schemas.microsoft.com/office/drawing/2014/main" id="{2350B91C-5CA4-8C14-3A05-DD40A8173E13}"/>
              </a:ext>
            </a:extLst>
          </p:cNvPr>
          <p:cNvSpPr/>
          <p:nvPr/>
        </p:nvSpPr>
        <p:spPr>
          <a:xfrm>
            <a:off x="6955806" y="4149364"/>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7" name="Uttryckssymbol 26">
            <a:extLst>
              <a:ext uri="{FF2B5EF4-FFF2-40B4-BE49-F238E27FC236}">
                <a16:creationId xmlns:a16="http://schemas.microsoft.com/office/drawing/2014/main" id="{DCC4F5B7-F8F3-9DB2-5E6C-54CBA15B10A1}"/>
              </a:ext>
            </a:extLst>
          </p:cNvPr>
          <p:cNvSpPr/>
          <p:nvPr/>
        </p:nvSpPr>
        <p:spPr>
          <a:xfrm>
            <a:off x="6761182" y="3894851"/>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8" name="Uttryckssymbol 27">
            <a:extLst>
              <a:ext uri="{FF2B5EF4-FFF2-40B4-BE49-F238E27FC236}">
                <a16:creationId xmlns:a16="http://schemas.microsoft.com/office/drawing/2014/main" id="{640771A5-95BD-7A61-D826-D9E75C6A5CA6}"/>
              </a:ext>
            </a:extLst>
          </p:cNvPr>
          <p:cNvSpPr/>
          <p:nvPr/>
        </p:nvSpPr>
        <p:spPr>
          <a:xfrm>
            <a:off x="6566558" y="3647560"/>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9" name="Uttryckssymbol 28">
            <a:extLst>
              <a:ext uri="{FF2B5EF4-FFF2-40B4-BE49-F238E27FC236}">
                <a16:creationId xmlns:a16="http://schemas.microsoft.com/office/drawing/2014/main" id="{CF3C8660-584C-9A5A-8B10-053807B28AAD}"/>
              </a:ext>
            </a:extLst>
          </p:cNvPr>
          <p:cNvSpPr/>
          <p:nvPr/>
        </p:nvSpPr>
        <p:spPr>
          <a:xfrm>
            <a:off x="6280912" y="3461266"/>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0" name="Uttryckssymbol 29">
            <a:extLst>
              <a:ext uri="{FF2B5EF4-FFF2-40B4-BE49-F238E27FC236}">
                <a16:creationId xmlns:a16="http://schemas.microsoft.com/office/drawing/2014/main" id="{E4A3F633-8294-F3D2-F2D1-9CC074248C9D}"/>
              </a:ext>
            </a:extLst>
          </p:cNvPr>
          <p:cNvSpPr/>
          <p:nvPr/>
        </p:nvSpPr>
        <p:spPr>
          <a:xfrm>
            <a:off x="5773560" y="4893933"/>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1" name="Uttryckssymbol 30">
            <a:extLst>
              <a:ext uri="{FF2B5EF4-FFF2-40B4-BE49-F238E27FC236}">
                <a16:creationId xmlns:a16="http://schemas.microsoft.com/office/drawing/2014/main" id="{80081432-F5B0-038D-A4E1-31A3E9FB7345}"/>
              </a:ext>
            </a:extLst>
          </p:cNvPr>
          <p:cNvSpPr/>
          <p:nvPr/>
        </p:nvSpPr>
        <p:spPr>
          <a:xfrm>
            <a:off x="7338974" y="4968794"/>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2" name="Uttryckssymbol 31">
            <a:extLst>
              <a:ext uri="{FF2B5EF4-FFF2-40B4-BE49-F238E27FC236}">
                <a16:creationId xmlns:a16="http://schemas.microsoft.com/office/drawing/2014/main" id="{E3FFB74C-ECAF-8A22-C270-75A6976A41A1}"/>
              </a:ext>
            </a:extLst>
          </p:cNvPr>
          <p:cNvSpPr/>
          <p:nvPr/>
        </p:nvSpPr>
        <p:spPr>
          <a:xfrm>
            <a:off x="7137638" y="4718767"/>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3" name="Uttryckssymbol 32">
            <a:extLst>
              <a:ext uri="{FF2B5EF4-FFF2-40B4-BE49-F238E27FC236}">
                <a16:creationId xmlns:a16="http://schemas.microsoft.com/office/drawing/2014/main" id="{BEF559F9-F825-C378-0822-3A2331D5453A}"/>
              </a:ext>
            </a:extLst>
          </p:cNvPr>
          <p:cNvSpPr/>
          <p:nvPr/>
        </p:nvSpPr>
        <p:spPr>
          <a:xfrm>
            <a:off x="6893309" y="4478260"/>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4" name="Uttryckssymbol 33">
            <a:extLst>
              <a:ext uri="{FF2B5EF4-FFF2-40B4-BE49-F238E27FC236}">
                <a16:creationId xmlns:a16="http://schemas.microsoft.com/office/drawing/2014/main" id="{B26E5E6E-9E30-176A-92E5-571503292931}"/>
              </a:ext>
            </a:extLst>
          </p:cNvPr>
          <p:cNvSpPr/>
          <p:nvPr/>
        </p:nvSpPr>
        <p:spPr>
          <a:xfrm>
            <a:off x="6657370" y="4213663"/>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5" name="Uttryckssymbol 34">
            <a:extLst>
              <a:ext uri="{FF2B5EF4-FFF2-40B4-BE49-F238E27FC236}">
                <a16:creationId xmlns:a16="http://schemas.microsoft.com/office/drawing/2014/main" id="{5A406315-228C-093E-23EF-B524528EA61F}"/>
              </a:ext>
            </a:extLst>
          </p:cNvPr>
          <p:cNvSpPr/>
          <p:nvPr/>
        </p:nvSpPr>
        <p:spPr>
          <a:xfrm>
            <a:off x="6444498" y="3960973"/>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6" name="Uttryckssymbol 35">
            <a:extLst>
              <a:ext uri="{FF2B5EF4-FFF2-40B4-BE49-F238E27FC236}">
                <a16:creationId xmlns:a16="http://schemas.microsoft.com/office/drawing/2014/main" id="{4B930212-4021-1E96-B732-9EBBE79908B4}"/>
              </a:ext>
            </a:extLst>
          </p:cNvPr>
          <p:cNvSpPr/>
          <p:nvPr/>
        </p:nvSpPr>
        <p:spPr>
          <a:xfrm>
            <a:off x="6243162" y="3749953"/>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7" name="Uttryckssymbol 36">
            <a:extLst>
              <a:ext uri="{FF2B5EF4-FFF2-40B4-BE49-F238E27FC236}">
                <a16:creationId xmlns:a16="http://schemas.microsoft.com/office/drawing/2014/main" id="{97A30000-4DF6-BBE7-A1CB-5E08E94E0F9B}"/>
              </a:ext>
            </a:extLst>
          </p:cNvPr>
          <p:cNvSpPr/>
          <p:nvPr/>
        </p:nvSpPr>
        <p:spPr>
          <a:xfrm>
            <a:off x="5999882" y="3533260"/>
            <a:ext cx="283128" cy="319085"/>
          </a:xfrm>
          <a:prstGeom prst="smileyFace">
            <a:avLst/>
          </a:prstGeom>
          <a:solidFill>
            <a:schemeClr val="bg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38" name="Pratbubbla: oval 51">
            <a:extLst>
              <a:ext uri="{FF2B5EF4-FFF2-40B4-BE49-F238E27FC236}">
                <a16:creationId xmlns:a16="http://schemas.microsoft.com/office/drawing/2014/main" id="{2DE2AB1C-6740-FB2F-6C24-382F3879D27E}"/>
              </a:ext>
            </a:extLst>
          </p:cNvPr>
          <p:cNvSpPr/>
          <p:nvPr/>
        </p:nvSpPr>
        <p:spPr>
          <a:xfrm>
            <a:off x="6601790" y="2692184"/>
            <a:ext cx="2707860" cy="776140"/>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4500" b="1" dirty="0">
                <a:solidFill>
                  <a:schemeClr val="tx1"/>
                </a:solidFill>
              </a:rPr>
              <a:t>NEJ!</a:t>
            </a:r>
          </a:p>
        </p:txBody>
      </p:sp>
      <p:sp>
        <p:nvSpPr>
          <p:cNvPr id="39" name="Explosion: 8 punkter 52">
            <a:extLst>
              <a:ext uri="{FF2B5EF4-FFF2-40B4-BE49-F238E27FC236}">
                <a16:creationId xmlns:a16="http://schemas.microsoft.com/office/drawing/2014/main" id="{D3FA2AE5-B029-B248-B546-18DD184C7FD4}"/>
              </a:ext>
            </a:extLst>
          </p:cNvPr>
          <p:cNvSpPr/>
          <p:nvPr/>
        </p:nvSpPr>
        <p:spPr>
          <a:xfrm>
            <a:off x="7690832" y="5191930"/>
            <a:ext cx="1618819" cy="825279"/>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900" b="1" dirty="0">
                <a:solidFill>
                  <a:schemeClr val="tx1"/>
                </a:solidFill>
              </a:rPr>
              <a:t>Tillsammans är vi </a:t>
            </a:r>
            <a:br>
              <a:rPr lang="sv-SE" sz="900" b="1" dirty="0">
                <a:solidFill>
                  <a:schemeClr val="tx1"/>
                </a:solidFill>
              </a:rPr>
            </a:br>
            <a:r>
              <a:rPr lang="sv-SE" sz="900" b="1" dirty="0">
                <a:solidFill>
                  <a:schemeClr val="tx1"/>
                </a:solidFill>
              </a:rPr>
              <a:t>STARKA!</a:t>
            </a:r>
          </a:p>
        </p:txBody>
      </p:sp>
      <p:sp>
        <p:nvSpPr>
          <p:cNvPr id="42" name="textruta 41">
            <a:extLst>
              <a:ext uri="{FF2B5EF4-FFF2-40B4-BE49-F238E27FC236}">
                <a16:creationId xmlns:a16="http://schemas.microsoft.com/office/drawing/2014/main" id="{16615F16-50B6-F564-FB30-18ED7995F3EB}"/>
              </a:ext>
            </a:extLst>
          </p:cNvPr>
          <p:cNvSpPr txBox="1"/>
          <p:nvPr/>
        </p:nvSpPr>
        <p:spPr>
          <a:xfrm>
            <a:off x="7524328" y="6381328"/>
            <a:ext cx="1008112" cy="215444"/>
          </a:xfrm>
          <a:prstGeom prst="rect">
            <a:avLst/>
          </a:prstGeom>
          <a:noFill/>
        </p:spPr>
        <p:txBody>
          <a:bodyPr wrap="square" rtlCol="0">
            <a:spAutoFit/>
          </a:bodyPr>
          <a:lstStyle/>
          <a:p>
            <a:r>
              <a:rPr lang="sv-SE" sz="800" dirty="0"/>
              <a:t>Handels Borås</a:t>
            </a:r>
          </a:p>
        </p:txBody>
      </p:sp>
    </p:spTree>
    <p:extLst>
      <p:ext uri="{BB962C8B-B14F-4D97-AF65-F5344CB8AC3E}">
        <p14:creationId xmlns:p14="http://schemas.microsoft.com/office/powerpoint/2010/main" val="366156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8"/>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fltVal val="0"/>
                                          </p:val>
                                        </p:tav>
                                        <p:tav tm="100000">
                                          <p:val>
                                            <p:strVal val="#ppt_w"/>
                                          </p:val>
                                        </p:tav>
                                      </p:tavLst>
                                    </p:anim>
                                    <p:anim calcmode="lin" valueType="num">
                                      <p:cBhvr>
                                        <p:cTn id="87" dur="500" fill="hold"/>
                                        <p:tgtEl>
                                          <p:spTgt spid="39"/>
                                        </p:tgtEl>
                                        <p:attrNameLst>
                                          <p:attrName>ppt_h</p:attrName>
                                        </p:attrNameLst>
                                      </p:cBhvr>
                                      <p:tavLst>
                                        <p:tav tm="0">
                                          <p:val>
                                            <p:fltVal val="0"/>
                                          </p:val>
                                        </p:tav>
                                        <p:tav tm="100000">
                                          <p:val>
                                            <p:strVal val="#ppt_h"/>
                                          </p:val>
                                        </p:tav>
                                      </p:tavLst>
                                    </p:anim>
                                    <p:animEffect transition="in" filter="fade">
                                      <p:cBhvr>
                                        <p:cTn id="8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text 9">
            <a:extLst>
              <a:ext uri="{FF2B5EF4-FFF2-40B4-BE49-F238E27FC236}">
                <a16:creationId xmlns:a16="http://schemas.microsoft.com/office/drawing/2014/main" id="{E3792B2C-D7AB-4875-B23B-6D150C3D3B71}"/>
              </a:ext>
            </a:extLst>
          </p:cNvPr>
          <p:cNvSpPr>
            <a:spLocks noGrp="1"/>
          </p:cNvSpPr>
          <p:nvPr>
            <p:ph type="body" sz="quarter" idx="11"/>
          </p:nvPr>
        </p:nvSpPr>
        <p:spPr/>
        <p:txBody>
          <a:bodyPr/>
          <a:lstStyle/>
          <a:p>
            <a:endParaRPr lang="en-US" dirty="0"/>
          </a:p>
        </p:txBody>
      </p:sp>
      <p:sp>
        <p:nvSpPr>
          <p:cNvPr id="2" name="Platshållare för datum 1">
            <a:extLst>
              <a:ext uri="{FF2B5EF4-FFF2-40B4-BE49-F238E27FC236}">
                <a16:creationId xmlns:a16="http://schemas.microsoft.com/office/drawing/2014/main" id="{A261EC13-1A27-F6FD-63BD-9603600A82ED}"/>
              </a:ext>
            </a:extLst>
          </p:cNvPr>
          <p:cNvSpPr>
            <a:spLocks noGrp="1"/>
          </p:cNvSpPr>
          <p:nvPr>
            <p:ph type="dt" sz="half" idx="12"/>
          </p:nvPr>
        </p:nvSpPr>
        <p:spPr/>
        <p:txBody>
          <a:bodyPr/>
          <a:lstStyle/>
          <a:p>
            <a:fld id="{DC7C73FF-2FC1-44DA-987D-087ECF4F2E2C}" type="datetime1">
              <a:rPr lang="sv-SE" smtClean="0"/>
              <a:t>2024-03-14</a:t>
            </a:fld>
            <a:endParaRPr lang="en-US" dirty="0"/>
          </a:p>
        </p:txBody>
      </p:sp>
      <p:pic>
        <p:nvPicPr>
          <p:cNvPr id="3" name="Platshållare för innehåll 4" descr="50 kr i timmen.png">
            <a:extLst>
              <a:ext uri="{FF2B5EF4-FFF2-40B4-BE49-F238E27FC236}">
                <a16:creationId xmlns:a16="http://schemas.microsoft.com/office/drawing/2014/main" id="{5E4486F2-AB97-2785-D7C1-5ADB054A1F81}"/>
              </a:ext>
            </a:extLst>
          </p:cNvPr>
          <p:cNvPicPr>
            <a:picLocks noGrp="1" noChangeAspect="1"/>
          </p:cNvPicPr>
          <p:nvPr>
            <p:ph sz="quarter" idx="10"/>
          </p:nvPr>
        </p:nvPicPr>
        <p:blipFill>
          <a:blip r:embed="rId3" cstate="print"/>
          <a:stretch>
            <a:fillRect/>
          </a:stretch>
        </p:blipFill>
        <p:spPr>
          <a:xfrm>
            <a:off x="2807136" y="1985554"/>
            <a:ext cx="5344087" cy="4298771"/>
          </a:xfrm>
          <a:prstGeom prst="rect">
            <a:avLst/>
          </a:prstGeom>
        </p:spPr>
      </p:pic>
      <p:sp>
        <p:nvSpPr>
          <p:cNvPr id="4" name="textruta 3">
            <a:extLst>
              <a:ext uri="{FF2B5EF4-FFF2-40B4-BE49-F238E27FC236}">
                <a16:creationId xmlns:a16="http://schemas.microsoft.com/office/drawing/2014/main" id="{1C0A69BF-AEF3-9798-4CD7-333D1099DCE6}"/>
              </a:ext>
            </a:extLst>
          </p:cNvPr>
          <p:cNvSpPr txBox="1"/>
          <p:nvPr/>
        </p:nvSpPr>
        <p:spPr>
          <a:xfrm>
            <a:off x="8377646" y="6209211"/>
            <a:ext cx="984068" cy="215444"/>
          </a:xfrm>
          <a:prstGeom prst="rect">
            <a:avLst/>
          </a:prstGeom>
          <a:noFill/>
        </p:spPr>
        <p:txBody>
          <a:bodyPr wrap="square" rtlCol="0">
            <a:spAutoFit/>
          </a:bodyPr>
          <a:lstStyle/>
          <a:p>
            <a:r>
              <a:rPr lang="sv-SE" sz="800" dirty="0"/>
              <a:t>Robert Nyberg</a:t>
            </a:r>
          </a:p>
        </p:txBody>
      </p:sp>
    </p:spTree>
    <p:extLst>
      <p:ext uri="{BB962C8B-B14F-4D97-AF65-F5344CB8AC3E}">
        <p14:creationId xmlns:p14="http://schemas.microsoft.com/office/powerpoint/2010/main" val="88967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206821D-94C8-427E-BE54-9F6CEDF9068C}"/>
              </a:ext>
            </a:extLst>
          </p:cNvPr>
          <p:cNvSpPr>
            <a:spLocks noGrp="1"/>
          </p:cNvSpPr>
          <p:nvPr>
            <p:ph sz="half" idx="2"/>
          </p:nvPr>
        </p:nvSpPr>
        <p:spPr/>
        <p:txBody>
          <a:bodyPr/>
          <a:lstStyle/>
          <a:p>
            <a:r>
              <a:rPr lang="sv-SE" sz="1800" dirty="0">
                <a:solidFill>
                  <a:srgbClr val="C00000"/>
                </a:solidFill>
                <a:ea typeface="Roboto Condensed" panose="02000000000000000000" pitchFamily="2" charset="0"/>
                <a:cs typeface="Times New Roman"/>
              </a:rPr>
              <a:t>Jern och Metall bildades 1888 och bestod av 336 medlemmar.</a:t>
            </a:r>
          </a:p>
          <a:p>
            <a:r>
              <a:rPr lang="sv-SE" sz="1800" dirty="0">
                <a:solidFill>
                  <a:srgbClr val="C00000"/>
                </a:solidFill>
                <a:ea typeface="Roboto Condensed" panose="02000000000000000000" pitchFamily="2" charset="0"/>
                <a:cs typeface="Times New Roman"/>
              </a:rPr>
              <a:t> I dag heter vi IF Metall och har ca 310 000 medlemmar.</a:t>
            </a:r>
          </a:p>
          <a:p>
            <a:r>
              <a:rPr lang="sv-SE" sz="1800" dirty="0">
                <a:solidFill>
                  <a:srgbClr val="C00000"/>
                </a:solidFill>
                <a:ea typeface="Roboto Condensed" panose="02000000000000000000" pitchFamily="2" charset="0"/>
                <a:cs typeface="Times New Roman"/>
              </a:rPr>
              <a:t>IF Metall har 33 avdelningar, vår heter avd. 34 Borås.</a:t>
            </a:r>
          </a:p>
          <a:p>
            <a:endParaRPr lang="en-US" dirty="0"/>
          </a:p>
        </p:txBody>
      </p:sp>
      <p:sp>
        <p:nvSpPr>
          <p:cNvPr id="4" name="Rubrik 3">
            <a:extLst>
              <a:ext uri="{FF2B5EF4-FFF2-40B4-BE49-F238E27FC236}">
                <a16:creationId xmlns:a16="http://schemas.microsoft.com/office/drawing/2014/main" id="{59DAC7C4-C12B-4F02-85DB-B9D1424107BC}"/>
              </a:ext>
            </a:extLst>
          </p:cNvPr>
          <p:cNvSpPr>
            <a:spLocks noGrp="1"/>
          </p:cNvSpPr>
          <p:nvPr>
            <p:ph type="title"/>
          </p:nvPr>
        </p:nvSpPr>
        <p:spPr/>
        <p:txBody>
          <a:bodyPr/>
          <a:lstStyle/>
          <a:p>
            <a:r>
              <a:rPr lang="sv-SE" noProof="0" dirty="0"/>
              <a:t>Facket bildas</a:t>
            </a:r>
          </a:p>
        </p:txBody>
      </p:sp>
      <p:sp>
        <p:nvSpPr>
          <p:cNvPr id="5" name="Platshållare för text 4">
            <a:extLst>
              <a:ext uri="{FF2B5EF4-FFF2-40B4-BE49-F238E27FC236}">
                <a16:creationId xmlns:a16="http://schemas.microsoft.com/office/drawing/2014/main" id="{CB3892D1-6E9C-4763-8F30-40B9DC048B5D}"/>
              </a:ext>
            </a:extLst>
          </p:cNvPr>
          <p:cNvSpPr>
            <a:spLocks noGrp="1"/>
          </p:cNvSpPr>
          <p:nvPr>
            <p:ph type="body" sz="quarter" idx="11"/>
          </p:nvPr>
        </p:nvSpPr>
        <p:spPr/>
        <p:txBody>
          <a:bodyPr/>
          <a:lstStyle/>
          <a:p>
            <a:endParaRPr lang="en-US"/>
          </a:p>
        </p:txBody>
      </p:sp>
      <p:sp>
        <p:nvSpPr>
          <p:cNvPr id="6" name="Platshållare för datum 5">
            <a:extLst>
              <a:ext uri="{FF2B5EF4-FFF2-40B4-BE49-F238E27FC236}">
                <a16:creationId xmlns:a16="http://schemas.microsoft.com/office/drawing/2014/main" id="{87A4B609-41B2-D4BF-68E6-CCF0ACE6A61F}"/>
              </a:ext>
            </a:extLst>
          </p:cNvPr>
          <p:cNvSpPr>
            <a:spLocks noGrp="1"/>
          </p:cNvSpPr>
          <p:nvPr>
            <p:ph type="dt" sz="half" idx="13"/>
          </p:nvPr>
        </p:nvSpPr>
        <p:spPr/>
        <p:txBody>
          <a:bodyPr/>
          <a:lstStyle/>
          <a:p>
            <a:fld id="{28D4D8DC-559F-40AA-A2E0-D1FA665A3A51}" type="datetime1">
              <a:rPr lang="sv-SE" smtClean="0"/>
              <a:t>2024-03-14</a:t>
            </a:fld>
            <a:endParaRPr lang="en-US" dirty="0"/>
          </a:p>
        </p:txBody>
      </p:sp>
      <p:pic>
        <p:nvPicPr>
          <p:cNvPr id="9" name="Bildobjekt 1" descr="\\hemkataloger\Home\magperaa\Dokument\My Pictures\1988_liten[1].jpg">
            <a:extLst>
              <a:ext uri="{FF2B5EF4-FFF2-40B4-BE49-F238E27FC236}">
                <a16:creationId xmlns:a16="http://schemas.microsoft.com/office/drawing/2014/main" id="{14A70CBF-5D1F-F142-2A25-345ED8C08165}"/>
              </a:ext>
            </a:extLst>
          </p:cNvPr>
          <p:cNvPicPr>
            <a:picLocks noGrp="1"/>
          </p:cNvPicPr>
          <p:nvPr>
            <p:ph sz="half" idx="12"/>
          </p:nvPr>
        </p:nvPicPr>
        <p:blipFill>
          <a:blip r:embed="rId3">
            <a:extLst>
              <a:ext uri="{28A0092B-C50C-407E-A947-70E740481C1C}">
                <a14:useLocalDpi xmlns:a14="http://schemas.microsoft.com/office/drawing/2010/main" val="0"/>
              </a:ext>
            </a:extLst>
          </a:blip>
          <a:srcRect l="4028" r="4028"/>
          <a:stretch>
            <a:fillRect/>
          </a:stretch>
        </p:blipFill>
        <p:spPr bwMode="auto">
          <a:xfrm>
            <a:off x="6557554" y="2124891"/>
            <a:ext cx="3735977" cy="3459126"/>
          </a:xfrm>
          <a:prstGeom prst="rect">
            <a:avLst/>
          </a:prstGeom>
          <a:noFill/>
          <a:ln>
            <a:noFill/>
          </a:ln>
        </p:spPr>
      </p:pic>
      <p:sp>
        <p:nvSpPr>
          <p:cNvPr id="10" name="textruta 9">
            <a:extLst>
              <a:ext uri="{FF2B5EF4-FFF2-40B4-BE49-F238E27FC236}">
                <a16:creationId xmlns:a16="http://schemas.microsoft.com/office/drawing/2014/main" id="{DC8C0D2A-0340-6E8C-20E8-535393D43DE8}"/>
              </a:ext>
            </a:extLst>
          </p:cNvPr>
          <p:cNvSpPr txBox="1"/>
          <p:nvPr/>
        </p:nvSpPr>
        <p:spPr>
          <a:xfrm>
            <a:off x="7020272" y="6021288"/>
            <a:ext cx="1656184" cy="215444"/>
          </a:xfrm>
          <a:prstGeom prst="rect">
            <a:avLst/>
          </a:prstGeom>
          <a:noFill/>
        </p:spPr>
        <p:txBody>
          <a:bodyPr wrap="square" rtlCol="0">
            <a:spAutoFit/>
          </a:bodyPr>
          <a:lstStyle/>
          <a:p>
            <a:r>
              <a:rPr lang="sv-SE" sz="800" dirty="0"/>
              <a:t>Verkstadsklubben.se</a:t>
            </a:r>
          </a:p>
        </p:txBody>
      </p:sp>
    </p:spTree>
    <p:extLst>
      <p:ext uri="{BB962C8B-B14F-4D97-AF65-F5344CB8AC3E}">
        <p14:creationId xmlns:p14="http://schemas.microsoft.com/office/powerpoint/2010/main" val="3510461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FMetall-OfficeTema">
  <a:themeElements>
    <a:clrScheme name="IFMetall">
      <a:dk1>
        <a:sysClr val="windowText" lastClr="000000"/>
      </a:dk1>
      <a:lt1>
        <a:sysClr val="window" lastClr="FFFFFF"/>
      </a:lt1>
      <a:dk2>
        <a:srgbClr val="122F44"/>
      </a:dk2>
      <a:lt2>
        <a:srgbClr val="FFFFFF"/>
      </a:lt2>
      <a:accent1>
        <a:srgbClr val="DA1A35"/>
      </a:accent1>
      <a:accent2>
        <a:srgbClr val="ED7308"/>
      </a:accent2>
      <a:accent3>
        <a:srgbClr val="ACC714"/>
      </a:accent3>
      <a:accent4>
        <a:srgbClr val="70C7DB"/>
      </a:accent4>
      <a:accent5>
        <a:srgbClr val="3B4951"/>
      </a:accent5>
      <a:accent6>
        <a:srgbClr val="0C202D"/>
      </a:accent6>
      <a:hlink>
        <a:srgbClr val="70C7DB"/>
      </a:hlink>
      <a:folHlink>
        <a:srgbClr val="DA1A35"/>
      </a:folHlink>
    </a:clrScheme>
    <a:fontScheme name="IFMetall">
      <a:majorFont>
        <a:latin typeface="Roboto Condensed Medium"/>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 Metall mall 2022 220601.potx" id="{CEBE8F2B-4B16-444A-8220-308DA6671E08}" vid="{2E1E2AEA-4BC6-4D4A-BF6D-129F945F7A7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IFMetall</Template>
  <TotalTime>232</TotalTime>
  <Words>2645</Words>
  <Application>Microsoft Office PowerPoint</Application>
  <PresentationFormat>Bredbild</PresentationFormat>
  <Paragraphs>319</Paragraphs>
  <Slides>29</Slides>
  <Notes>28</Notes>
  <HiddenSlides>0</HiddenSlides>
  <MMClips>1</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29</vt:i4>
      </vt:variant>
    </vt:vector>
  </HeadingPairs>
  <TitlesOfParts>
    <vt:vector size="39" baseType="lpstr">
      <vt:lpstr>Abadi Extra Light</vt:lpstr>
      <vt:lpstr>Arial</vt:lpstr>
      <vt:lpstr>Bradley Hand ITC</vt:lpstr>
      <vt:lpstr>Calibri</vt:lpstr>
      <vt:lpstr>Gill Sans</vt:lpstr>
      <vt:lpstr>Roboto</vt:lpstr>
      <vt:lpstr>Roboto Condensed</vt:lpstr>
      <vt:lpstr>Roboto Condensed Medium</vt:lpstr>
      <vt:lpstr>Times New Roman</vt:lpstr>
      <vt:lpstr>IFMetall-OfficeTema</vt:lpstr>
      <vt:lpstr>Vad är IF Metall?  Varför behövs facket?</vt:lpstr>
      <vt:lpstr>Agenda för facklig introduktion</vt:lpstr>
      <vt:lpstr>Historia</vt:lpstr>
      <vt:lpstr>Historisk tillbakablick</vt:lpstr>
      <vt:lpstr>Hur sattes lönen?</vt:lpstr>
      <vt:lpstr>Facklig organisering</vt:lpstr>
      <vt:lpstr>Hålla löftet</vt:lpstr>
      <vt:lpstr>PowerPoint-presentation</vt:lpstr>
      <vt:lpstr>Facket bildas</vt:lpstr>
      <vt:lpstr>Dagens arbetsmarknad</vt:lpstr>
      <vt:lpstr>Dagens arbetsmarknad</vt:lpstr>
      <vt:lpstr>Kollektivavtal</vt:lpstr>
      <vt:lpstr>Kollektivavtal</vt:lpstr>
      <vt:lpstr>Medlemskap och avtal ger mer</vt:lpstr>
      <vt:lpstr>Ditt kollektivavtal</vt:lpstr>
      <vt:lpstr>Försäkringar</vt:lpstr>
      <vt:lpstr>Försäkringar</vt:lpstr>
      <vt:lpstr>Avtalsförsäkringar</vt:lpstr>
      <vt:lpstr>Medlemsförsäkringar</vt:lpstr>
      <vt:lpstr>Organisation och hur du påverkar IF Metall</vt:lpstr>
      <vt:lpstr>Så här organiserar vi oss</vt:lpstr>
      <vt:lpstr>Du som medlem kan påverka hela IF Metall</vt:lpstr>
      <vt:lpstr>Lokal information</vt:lpstr>
      <vt:lpstr>Vad innebär ett medlemskap?</vt:lpstr>
      <vt:lpstr>PowerPoint-presentation</vt:lpstr>
      <vt:lpstr>Du som medlem kan påverka hela IF Metall</vt:lpstr>
      <vt:lpstr>PowerPoint-presentation</vt:lpstr>
      <vt:lpstr>PowerPoint-presentation</vt:lpstr>
      <vt:lpstr>PowerPoint-presentation</vt:lpstr>
    </vt:vector>
  </TitlesOfParts>
  <Company>IF Metall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 är IF Metall?  Varför behövs facket?</dc:title>
  <dc:creator>Simon Ryndal</dc:creator>
  <cp:keywords>IF Metall;Powerpoint;Mallar</cp:keywords>
  <cp:lastModifiedBy>Stefan Gustafsson</cp:lastModifiedBy>
  <cp:revision>31</cp:revision>
  <dcterms:created xsi:type="dcterms:W3CDTF">2023-10-03T11:56:34Z</dcterms:created>
  <dcterms:modified xsi:type="dcterms:W3CDTF">2024-03-14T14:26:04Z</dcterms:modified>
</cp:coreProperties>
</file>